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0" r:id="rId5"/>
    <p:sldId id="259" r:id="rId6"/>
    <p:sldId id="261" r:id="rId7"/>
    <p:sldId id="264" r:id="rId8"/>
    <p:sldId id="262" r:id="rId9"/>
    <p:sldId id="263" r:id="rId10"/>
    <p:sldId id="270" r:id="rId11"/>
    <p:sldId id="271" r:id="rId12"/>
    <p:sldId id="272" r:id="rId13"/>
    <p:sldId id="273" r:id="rId14"/>
    <p:sldId id="275" r:id="rId15"/>
    <p:sldId id="265" r:id="rId16"/>
    <p:sldId id="267" r:id="rId17"/>
    <p:sldId id="268" r:id="rId18"/>
    <p:sldId id="276" r:id="rId19"/>
    <p:sldId id="269" r:id="rId20"/>
    <p:sldId id="266"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40"/>
    <p:restoredTop sz="94647"/>
  </p:normalViewPr>
  <p:slideViewPr>
    <p:cSldViewPr snapToGrid="0" snapToObjects="1">
      <p:cViewPr varScale="1">
        <p:scale>
          <a:sx n="106" d="100"/>
          <a:sy n="106" d="100"/>
        </p:scale>
        <p:origin x="200" y="10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38086-92E9-614B-AEDA-AADF6CFC86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0AAB0B-2ECB-774D-ABA1-642B563DE2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E08EA6-8004-F245-90CC-37F0BA6533A5}"/>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5" name="Footer Placeholder 4">
            <a:extLst>
              <a:ext uri="{FF2B5EF4-FFF2-40B4-BE49-F238E27FC236}">
                <a16:creationId xmlns:a16="http://schemas.microsoft.com/office/drawing/2014/main" id="{43C56C8E-0251-D744-8470-BC47D9FC6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B2F9D6-BCBB-A440-8DD2-2F8103C4E370}"/>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3414255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990AC-3C47-AF44-B99A-46E94B516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7F870-4687-F04E-9241-4080EBD85E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9FAA4-8D5F-D646-8789-FF044B28AE52}"/>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5" name="Footer Placeholder 4">
            <a:extLst>
              <a:ext uri="{FF2B5EF4-FFF2-40B4-BE49-F238E27FC236}">
                <a16:creationId xmlns:a16="http://schemas.microsoft.com/office/drawing/2014/main" id="{206F6E0B-DC43-FB41-AE0E-C5B16E329C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9DC7CF-8635-744D-A279-923F01BEC355}"/>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1505874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75E0B-0134-DA48-8E45-0FFBAF70B5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699F86-623C-BD47-9505-FF7FC0639D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263F20-7993-AE40-82C5-E972FD192AA5}"/>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5" name="Footer Placeholder 4">
            <a:extLst>
              <a:ext uri="{FF2B5EF4-FFF2-40B4-BE49-F238E27FC236}">
                <a16:creationId xmlns:a16="http://schemas.microsoft.com/office/drawing/2014/main" id="{22FD6608-EDA6-1149-990E-262317CB22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09A3C2-F2E0-BC4D-9051-D1A62C7204B8}"/>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59615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9B8FE-9B97-3D44-B746-DAED172753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F9F061-9AD9-2C4A-821F-39608BE570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E76D81-89B3-5646-B390-8B1F42A3DC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BA20A1-2EFA-324D-B115-7AEF60C26CE9}"/>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6" name="Footer Placeholder 5">
            <a:extLst>
              <a:ext uri="{FF2B5EF4-FFF2-40B4-BE49-F238E27FC236}">
                <a16:creationId xmlns:a16="http://schemas.microsoft.com/office/drawing/2014/main" id="{A3CF0390-E024-604F-94FB-A68EC2F333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20BC3F-DBA5-B346-B515-4131037ECB50}"/>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778036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0167D-FC3F-9442-B7D0-9E2A0E6F00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F11377-C7FA-4C4C-B5DE-6DD7E932CD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2665D1-6000-114C-BAFB-15864913F4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51090A-4AFD-0E4F-8414-FDFDA7426E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11ADF9-1DA2-EC46-B08C-45DCB0A2CB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D898-9C56-EE46-BE82-AC87F6A96189}"/>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8" name="Footer Placeholder 7">
            <a:extLst>
              <a:ext uri="{FF2B5EF4-FFF2-40B4-BE49-F238E27FC236}">
                <a16:creationId xmlns:a16="http://schemas.microsoft.com/office/drawing/2014/main" id="{386C6C43-7B73-CF40-9E36-3C1A4211D0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6CCA85-1AFD-D74E-A0B8-E7EB2CF68961}"/>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3698334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61EA1-1427-3A48-85EE-4212A056EE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F7EFDB-1B80-164F-9FC1-C7EC34D0FCCC}"/>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4" name="Footer Placeholder 3">
            <a:extLst>
              <a:ext uri="{FF2B5EF4-FFF2-40B4-BE49-F238E27FC236}">
                <a16:creationId xmlns:a16="http://schemas.microsoft.com/office/drawing/2014/main" id="{70AD85EB-1873-5246-A8F7-280BD4060A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290AF0-BE6C-EF4C-A0E2-F012C1955088}"/>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3986264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878C98-53BD-D746-8714-6AEC6AE6E409}"/>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3" name="Footer Placeholder 2">
            <a:extLst>
              <a:ext uri="{FF2B5EF4-FFF2-40B4-BE49-F238E27FC236}">
                <a16:creationId xmlns:a16="http://schemas.microsoft.com/office/drawing/2014/main" id="{C46B632A-D22B-4D49-9998-28306F0EA5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1B5675-250F-FF49-96FC-3B61408EB32B}"/>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32518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8F66-DB2D-8F4B-97F6-DDE78977F7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95669F-ED36-0543-B80D-3C7700F074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F80252-D886-9B40-96C5-CEDF66E6B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767130-7C18-FE41-B637-C614FA4F9B18}"/>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6" name="Footer Placeholder 5">
            <a:extLst>
              <a:ext uri="{FF2B5EF4-FFF2-40B4-BE49-F238E27FC236}">
                <a16:creationId xmlns:a16="http://schemas.microsoft.com/office/drawing/2014/main" id="{DC26D268-3C0D-0042-9874-B9D2A32E9C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9DCEF5-B731-464C-85D4-5FF1888E1B25}"/>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1302218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1C8FD-15AD-B045-AEE3-068182086B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7F3E9D-AEA7-1840-8D95-D6CF079E25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C6E3B4-DE56-F84C-A400-1DF59D3FC3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DB3D11-CF6E-FD42-BD76-99ABA8C539C7}"/>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6" name="Footer Placeholder 5">
            <a:extLst>
              <a:ext uri="{FF2B5EF4-FFF2-40B4-BE49-F238E27FC236}">
                <a16:creationId xmlns:a16="http://schemas.microsoft.com/office/drawing/2014/main" id="{CE0EFDF1-F4C9-5443-BEF5-8327EDD76B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7CF00E-F686-DC4E-9960-E121584A3A6A}"/>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1795258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E5253-7C2F-D949-95A2-517C51DFBE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9DD5B2-BD46-C34C-9CA1-EABE924505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DB9DE2-3C66-154C-A91A-96CF5EA574E9}"/>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5" name="Footer Placeholder 4">
            <a:extLst>
              <a:ext uri="{FF2B5EF4-FFF2-40B4-BE49-F238E27FC236}">
                <a16:creationId xmlns:a16="http://schemas.microsoft.com/office/drawing/2014/main" id="{E8AF17CE-CF88-D048-8933-30D77C8C6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0C91E3-AF36-D442-A453-F1330DD2E6F4}"/>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2702237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072B43-5743-AF42-98E7-8A395078AF7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0CB16B-76E1-1E4D-AF53-298341C761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875AFE-D606-694F-B42E-8E8F5451743D}"/>
              </a:ext>
            </a:extLst>
          </p:cNvPr>
          <p:cNvSpPr>
            <a:spLocks noGrp="1"/>
          </p:cNvSpPr>
          <p:nvPr>
            <p:ph type="dt" sz="half" idx="10"/>
          </p:nvPr>
        </p:nvSpPr>
        <p:spPr/>
        <p:txBody>
          <a:bodyPr/>
          <a:lstStyle/>
          <a:p>
            <a:fld id="{3B1548F4-03EC-2F48-AFBE-9BFDBBA8EFCA}" type="datetimeFigureOut">
              <a:rPr lang="en-US" smtClean="0"/>
              <a:t>10/8/19</a:t>
            </a:fld>
            <a:endParaRPr lang="en-US"/>
          </a:p>
        </p:txBody>
      </p:sp>
      <p:sp>
        <p:nvSpPr>
          <p:cNvPr id="5" name="Footer Placeholder 4">
            <a:extLst>
              <a:ext uri="{FF2B5EF4-FFF2-40B4-BE49-F238E27FC236}">
                <a16:creationId xmlns:a16="http://schemas.microsoft.com/office/drawing/2014/main" id="{73B6A1A0-792C-5241-83E2-3D2CA24444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33BEB9-CC5E-9548-A4C0-C4DDBB9C453A}"/>
              </a:ext>
            </a:extLst>
          </p:cNvPr>
          <p:cNvSpPr>
            <a:spLocks noGrp="1"/>
          </p:cNvSpPr>
          <p:nvPr>
            <p:ph type="sldNum" sz="quarter" idx="12"/>
          </p:nvPr>
        </p:nvSpPr>
        <p:spPr/>
        <p:txBody>
          <a:bodyPr/>
          <a:lstStyle/>
          <a:p>
            <a:fld id="{5FCF4F3D-D27D-1041-9BB0-DDFD888A2336}" type="slidenum">
              <a:rPr lang="en-US" smtClean="0"/>
              <a:t>‹#›</a:t>
            </a:fld>
            <a:endParaRPr lang="en-US"/>
          </a:p>
        </p:txBody>
      </p:sp>
    </p:spTree>
    <p:extLst>
      <p:ext uri="{BB962C8B-B14F-4D97-AF65-F5344CB8AC3E}">
        <p14:creationId xmlns:p14="http://schemas.microsoft.com/office/powerpoint/2010/main" val="4263569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9DBC44-A39B-D94C-8FA6-8DAF3C3EEC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9852EA-5635-E543-A1D2-656B13726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76C463-C8E3-D74F-A3BD-2FE1E5AADD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1548F4-03EC-2F48-AFBE-9BFDBBA8EFCA}" type="datetimeFigureOut">
              <a:rPr lang="en-US" smtClean="0"/>
              <a:t>10/8/19</a:t>
            </a:fld>
            <a:endParaRPr lang="en-US"/>
          </a:p>
        </p:txBody>
      </p:sp>
      <p:sp>
        <p:nvSpPr>
          <p:cNvPr id="5" name="Footer Placeholder 4">
            <a:extLst>
              <a:ext uri="{FF2B5EF4-FFF2-40B4-BE49-F238E27FC236}">
                <a16:creationId xmlns:a16="http://schemas.microsoft.com/office/drawing/2014/main" id="{7D9C64B1-80FB-AC46-8DF5-07CEFA4A90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A0B909-3B81-E143-8C33-DCC00EF3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CF4F3D-D27D-1041-9BB0-DDFD888A2336}" type="slidenum">
              <a:rPr lang="en-US" smtClean="0"/>
              <a:t>‹#›</a:t>
            </a:fld>
            <a:endParaRPr lang="en-US"/>
          </a:p>
        </p:txBody>
      </p:sp>
    </p:spTree>
    <p:extLst>
      <p:ext uri="{BB962C8B-B14F-4D97-AF65-F5344CB8AC3E}">
        <p14:creationId xmlns:p14="http://schemas.microsoft.com/office/powerpoint/2010/main" val="2546253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https://i.gyazo.com/258525091e2234518571d9643b195c64.jpg" TargetMode="External"/><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chandra.si.edu/photo/" TargetMode="External"/><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https://www.cfa.harvard.edu/archive/chandra/search"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fits.gsfc.nasa.gov/fits_samples.html"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25BF8-81D2-ED4A-8A94-28ABD84E2FFB}"/>
              </a:ext>
            </a:extLst>
          </p:cNvPr>
          <p:cNvSpPr>
            <a:spLocks noGrp="1"/>
          </p:cNvSpPr>
          <p:nvPr>
            <p:ph type="ctrTitle"/>
          </p:nvPr>
        </p:nvSpPr>
        <p:spPr>
          <a:xfrm>
            <a:off x="1524000" y="-969083"/>
            <a:ext cx="9144000" cy="2387600"/>
          </a:xfrm>
        </p:spPr>
        <p:txBody>
          <a:bodyPr/>
          <a:lstStyle/>
          <a:p>
            <a:r>
              <a:rPr lang="en-US" dirty="0"/>
              <a:t>Analyzing Astronomy Data</a:t>
            </a:r>
          </a:p>
        </p:txBody>
      </p:sp>
      <p:sp>
        <p:nvSpPr>
          <p:cNvPr id="3" name="Subtitle 2">
            <a:extLst>
              <a:ext uri="{FF2B5EF4-FFF2-40B4-BE49-F238E27FC236}">
                <a16:creationId xmlns:a16="http://schemas.microsoft.com/office/drawing/2014/main" id="{9AE28581-1C5E-E944-84B7-6BA82F443501}"/>
              </a:ext>
            </a:extLst>
          </p:cNvPr>
          <p:cNvSpPr>
            <a:spLocks noGrp="1"/>
          </p:cNvSpPr>
          <p:nvPr>
            <p:ph type="subTitle" idx="1"/>
          </p:nvPr>
        </p:nvSpPr>
        <p:spPr>
          <a:xfrm>
            <a:off x="1524000" y="1510592"/>
            <a:ext cx="9144000" cy="1655762"/>
          </a:xfrm>
        </p:spPr>
        <p:txBody>
          <a:bodyPr>
            <a:normAutofit/>
          </a:bodyPr>
          <a:lstStyle/>
          <a:p>
            <a:r>
              <a:rPr lang="en-US" sz="4800" dirty="0"/>
              <a:t>with js9 on the web</a:t>
            </a:r>
          </a:p>
        </p:txBody>
      </p:sp>
      <p:pic>
        <p:nvPicPr>
          <p:cNvPr id="5" name="Picture 2">
            <a:extLst>
              <a:ext uri="{FF2B5EF4-FFF2-40B4-BE49-F238E27FC236}">
                <a16:creationId xmlns:a16="http://schemas.microsoft.com/office/drawing/2014/main" id="{24C7B077-A013-374E-84DF-FCB931390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4632" y="2338473"/>
            <a:ext cx="5402736" cy="4011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920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5ECFB-E33A-AB44-AE82-57EAD0BBB0AE}"/>
              </a:ext>
            </a:extLst>
          </p:cNvPr>
          <p:cNvSpPr>
            <a:spLocks noGrp="1"/>
          </p:cNvSpPr>
          <p:nvPr>
            <p:ph type="title"/>
          </p:nvPr>
        </p:nvSpPr>
        <p:spPr/>
        <p:txBody>
          <a:bodyPr/>
          <a:lstStyle/>
          <a:p>
            <a:r>
              <a:rPr lang="en-US" dirty="0"/>
              <a:t>What is js9? It...</a:t>
            </a:r>
          </a:p>
        </p:txBody>
      </p:sp>
      <p:sp>
        <p:nvSpPr>
          <p:cNvPr id="3" name="Content Placeholder 2">
            <a:extLst>
              <a:ext uri="{FF2B5EF4-FFF2-40B4-BE49-F238E27FC236}">
                <a16:creationId xmlns:a16="http://schemas.microsoft.com/office/drawing/2014/main" id="{06499347-309D-334D-8C42-CFABCF100889}"/>
              </a:ext>
            </a:extLst>
          </p:cNvPr>
          <p:cNvSpPr>
            <a:spLocks noGrp="1"/>
          </p:cNvSpPr>
          <p:nvPr>
            <p:ph idx="1"/>
          </p:nvPr>
        </p:nvSpPr>
        <p:spPr>
          <a:xfrm>
            <a:off x="838200" y="1825625"/>
            <a:ext cx="5066489" cy="4351338"/>
          </a:xfrm>
        </p:spPr>
        <p:txBody>
          <a:bodyPr/>
          <a:lstStyle/>
          <a:p>
            <a:r>
              <a:rPr lang="en-US" dirty="0"/>
              <a:t>brings astronomical image display and analysis to your browser.</a:t>
            </a:r>
          </a:p>
          <a:p>
            <a:r>
              <a:rPr lang="en-US" dirty="0"/>
              <a:t>runs on runs on Macs, Linux, Windows, iPads, iPhones, ...</a:t>
            </a:r>
          </a:p>
          <a:p>
            <a:r>
              <a:rPr lang="en-US" dirty="0"/>
              <a:t>puts the tools of astrophysicists into the hands of students to do their own investigations and research!</a:t>
            </a:r>
          </a:p>
          <a:p>
            <a:pPr marL="0" indent="0">
              <a:buNone/>
            </a:pPr>
            <a:endParaRPr lang="en-US" dirty="0"/>
          </a:p>
          <a:p>
            <a:pPr marL="0" indent="0">
              <a:buNone/>
            </a:pPr>
            <a:endParaRPr lang="en-US" dirty="0"/>
          </a:p>
        </p:txBody>
      </p:sp>
      <p:sp>
        <p:nvSpPr>
          <p:cNvPr id="16" name="Content Placeholder 2">
            <a:extLst>
              <a:ext uri="{FF2B5EF4-FFF2-40B4-BE49-F238E27FC236}">
                <a16:creationId xmlns:a16="http://schemas.microsoft.com/office/drawing/2014/main" id="{D65D8DC5-B1A4-904B-A2DD-87C9063AA011}"/>
              </a:ext>
            </a:extLst>
          </p:cNvPr>
          <p:cNvSpPr txBox="1">
            <a:spLocks/>
          </p:cNvSpPr>
          <p:nvPr/>
        </p:nvSpPr>
        <p:spPr>
          <a:xfrm>
            <a:off x="2652083" y="3213379"/>
            <a:ext cx="6279530" cy="25984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pic>
        <p:nvPicPr>
          <p:cNvPr id="17" name="Picture 8">
            <a:extLst>
              <a:ext uri="{FF2B5EF4-FFF2-40B4-BE49-F238E27FC236}">
                <a16:creationId xmlns:a16="http://schemas.microsoft.com/office/drawing/2014/main" id="{F7966A20-EF48-0743-BEAF-732B18DEB2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4733" y="1678085"/>
            <a:ext cx="5513760" cy="3501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825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C6CE0-0F79-0A43-B7BA-48F6C977CF8D}"/>
              </a:ext>
            </a:extLst>
          </p:cNvPr>
          <p:cNvSpPr>
            <a:spLocks noGrp="1"/>
          </p:cNvSpPr>
          <p:nvPr>
            <p:ph type="title"/>
          </p:nvPr>
        </p:nvSpPr>
        <p:spPr/>
        <p:txBody>
          <a:bodyPr/>
          <a:lstStyle/>
          <a:p>
            <a:r>
              <a:rPr lang="en-US" dirty="0"/>
              <a:t>Js9 is easy to use with pull down menus</a:t>
            </a:r>
          </a:p>
        </p:txBody>
      </p:sp>
      <p:sp>
        <p:nvSpPr>
          <p:cNvPr id="4" name="Content Placeholder 3">
            <a:extLst>
              <a:ext uri="{FF2B5EF4-FFF2-40B4-BE49-F238E27FC236}">
                <a16:creationId xmlns:a16="http://schemas.microsoft.com/office/drawing/2014/main" id="{4BD7F05E-5F6D-DA48-9228-C1874BFF9522}"/>
              </a:ext>
            </a:extLst>
          </p:cNvPr>
          <p:cNvSpPr>
            <a:spLocks noGrp="1"/>
          </p:cNvSpPr>
          <p:nvPr>
            <p:ph idx="1"/>
          </p:nvPr>
        </p:nvSpPr>
        <p:spPr/>
        <p:txBody>
          <a:bodyPr/>
          <a:lstStyle/>
          <a:p>
            <a:r>
              <a:rPr lang="en-US" dirty="0"/>
              <a:t>By loading a FITS astronomical data file into js9, you can view the data in different ways to show features that interest you. Change zoom, scale, color, contrast and bias, etc. Various analysis tools such as energy spectra and light curves are also available.</a:t>
            </a:r>
          </a:p>
          <a:p>
            <a:endParaRPr lang="en-US" dirty="0"/>
          </a:p>
        </p:txBody>
      </p:sp>
      <p:pic>
        <p:nvPicPr>
          <p:cNvPr id="8" name="Picture 2">
            <a:extLst>
              <a:ext uri="{FF2B5EF4-FFF2-40B4-BE49-F238E27FC236}">
                <a16:creationId xmlns:a16="http://schemas.microsoft.com/office/drawing/2014/main" id="{CD528BD3-FB49-C547-8836-6A808B0D30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9772" y="3657830"/>
            <a:ext cx="1156592" cy="21935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1BC2C5E-E5AD-9047-A8E5-0AE21815B8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931" y="4041661"/>
            <a:ext cx="1232483" cy="17394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93BEC090-46C2-C14C-8231-106A52E60F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9899" y="3649048"/>
            <a:ext cx="1225255" cy="26048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30F89D3-3E92-5443-B595-01827CE5340F}"/>
              </a:ext>
            </a:extLst>
          </p:cNvPr>
          <p:cNvPicPr>
            <a:picLocks noChangeAspect="1"/>
          </p:cNvPicPr>
          <p:nvPr/>
        </p:nvPicPr>
        <p:blipFill>
          <a:blip r:embed="rId5"/>
          <a:stretch>
            <a:fillRect/>
          </a:stretch>
        </p:blipFill>
        <p:spPr>
          <a:xfrm>
            <a:off x="8346546" y="3146874"/>
            <a:ext cx="2688982" cy="2907640"/>
          </a:xfrm>
          <a:prstGeom prst="rect">
            <a:avLst/>
          </a:prstGeom>
        </p:spPr>
      </p:pic>
      <p:sp>
        <p:nvSpPr>
          <p:cNvPr id="17" name="TextBox 16">
            <a:extLst>
              <a:ext uri="{FF2B5EF4-FFF2-40B4-BE49-F238E27FC236}">
                <a16:creationId xmlns:a16="http://schemas.microsoft.com/office/drawing/2014/main" id="{46608529-99F9-9F44-BDCE-0A96D9BB5FB5}"/>
              </a:ext>
            </a:extLst>
          </p:cNvPr>
          <p:cNvSpPr txBox="1"/>
          <p:nvPr/>
        </p:nvSpPr>
        <p:spPr>
          <a:xfrm>
            <a:off x="8083842" y="6054514"/>
            <a:ext cx="3078805" cy="461665"/>
          </a:xfrm>
          <a:prstGeom prst="rect">
            <a:avLst/>
          </a:prstGeom>
          <a:noFill/>
        </p:spPr>
        <p:txBody>
          <a:bodyPr wrap="square" rtlCol="0">
            <a:spAutoFit/>
          </a:bodyPr>
          <a:lstStyle/>
          <a:p>
            <a:pPr algn="ctr"/>
            <a:r>
              <a:rPr lang="en-US" sz="1200" dirty="0"/>
              <a:t>supernova remnant Cassiopeia A </a:t>
            </a:r>
          </a:p>
          <a:p>
            <a:pPr algn="ctr"/>
            <a:r>
              <a:rPr lang="en-US" sz="1200" dirty="0"/>
              <a:t>displayed in various colormaps</a:t>
            </a:r>
          </a:p>
        </p:txBody>
      </p:sp>
      <p:pic>
        <p:nvPicPr>
          <p:cNvPr id="4098" name="Picture 2">
            <a:extLst>
              <a:ext uri="{FF2B5EF4-FFF2-40B4-BE49-F238E27FC236}">
                <a16:creationId xmlns:a16="http://schemas.microsoft.com/office/drawing/2014/main" id="{CA1082BC-DBF5-D147-ADC4-717416280F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4639" y="3429000"/>
            <a:ext cx="1308050" cy="2964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6006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532C8-52BB-6441-8CF3-C8064B078495}"/>
              </a:ext>
            </a:extLst>
          </p:cNvPr>
          <p:cNvSpPr>
            <a:spLocks noGrp="1"/>
          </p:cNvSpPr>
          <p:nvPr>
            <p:ph type="title"/>
          </p:nvPr>
        </p:nvSpPr>
        <p:spPr/>
        <p:txBody>
          <a:bodyPr/>
          <a:lstStyle/>
          <a:p>
            <a:r>
              <a:rPr lang="en-US" dirty="0"/>
              <a:t>Self contained activities with js9, learn about</a:t>
            </a:r>
          </a:p>
        </p:txBody>
      </p:sp>
      <p:sp>
        <p:nvSpPr>
          <p:cNvPr id="3" name="Content Placeholder 2">
            <a:extLst>
              <a:ext uri="{FF2B5EF4-FFF2-40B4-BE49-F238E27FC236}">
                <a16:creationId xmlns:a16="http://schemas.microsoft.com/office/drawing/2014/main" id="{6766B70E-7B3D-3B4C-93BC-01DBBE7D26A6}"/>
              </a:ext>
            </a:extLst>
          </p:cNvPr>
          <p:cNvSpPr>
            <a:spLocks noGrp="1"/>
          </p:cNvSpPr>
          <p:nvPr>
            <p:ph idx="1"/>
          </p:nvPr>
        </p:nvSpPr>
        <p:spPr>
          <a:xfrm>
            <a:off x="838200" y="1825625"/>
            <a:ext cx="6934200" cy="4351338"/>
          </a:xfrm>
        </p:spPr>
        <p:txBody>
          <a:bodyPr/>
          <a:lstStyle/>
          <a:p>
            <a:r>
              <a:rPr lang="en-US" dirty="0"/>
              <a:t>making 3 color composites to show regions of different energy bands</a:t>
            </a:r>
          </a:p>
          <a:p>
            <a:r>
              <a:rPr lang="en-US" dirty="0"/>
              <a:t>analyzing energy spectra to classify a supernova remnant as type 1a or type 2</a:t>
            </a:r>
          </a:p>
          <a:p>
            <a:r>
              <a:rPr lang="en-US" dirty="0"/>
              <a:t>using light curves to differentiate between white dwarfs and neutron stars</a:t>
            </a:r>
          </a:p>
          <a:p>
            <a:r>
              <a:rPr lang="en-US" dirty="0"/>
              <a:t>examining star formation in a galaxy in both optical and x-ray bands to determine the sources of the ultra- and </a:t>
            </a:r>
            <a:r>
              <a:rPr lang="en-US" dirty="0" err="1"/>
              <a:t>hyperluminous</a:t>
            </a:r>
            <a:r>
              <a:rPr lang="en-US" dirty="0"/>
              <a:t> x-ray sources.</a:t>
            </a:r>
            <a:r>
              <a:rPr lang="en-US" dirty="0">
                <a:effectLst/>
              </a:rPr>
              <a:t> </a:t>
            </a:r>
            <a:endParaRPr lang="en-US" dirty="0"/>
          </a:p>
          <a:p>
            <a:endParaRPr lang="en-US" dirty="0"/>
          </a:p>
          <a:p>
            <a:pPr marL="0" indent="0">
              <a:buNone/>
            </a:pPr>
            <a:endParaRPr lang="en-US" dirty="0"/>
          </a:p>
        </p:txBody>
      </p:sp>
      <p:pic>
        <p:nvPicPr>
          <p:cNvPr id="4098" name="Picture 2" descr="Cartwheel Galaxy">
            <a:extLst>
              <a:ext uri="{FF2B5EF4-FFF2-40B4-BE49-F238E27FC236}">
                <a16:creationId xmlns:a16="http://schemas.microsoft.com/office/drawing/2014/main" id="{EE072E1B-76C3-2F43-9D05-B3BB0FC77A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2984" y="1958638"/>
            <a:ext cx="4030967" cy="3119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AA44DBB-BFD5-2B47-B96A-0DF1CD916A65}"/>
              </a:ext>
            </a:extLst>
          </p:cNvPr>
          <p:cNvSpPr txBox="1"/>
          <p:nvPr/>
        </p:nvSpPr>
        <p:spPr>
          <a:xfrm>
            <a:off x="8049064" y="5211902"/>
            <a:ext cx="3078805" cy="276999"/>
          </a:xfrm>
          <a:prstGeom prst="rect">
            <a:avLst/>
          </a:prstGeom>
          <a:noFill/>
        </p:spPr>
        <p:txBody>
          <a:bodyPr wrap="square" rtlCol="0">
            <a:spAutoFit/>
          </a:bodyPr>
          <a:lstStyle/>
          <a:p>
            <a:pPr algn="ctr"/>
            <a:r>
              <a:rPr lang="en-US" sz="1200" dirty="0"/>
              <a:t>The Cartwheel Galaxy</a:t>
            </a:r>
          </a:p>
        </p:txBody>
      </p:sp>
    </p:spTree>
    <p:extLst>
      <p:ext uri="{BB962C8B-B14F-4D97-AF65-F5344CB8AC3E}">
        <p14:creationId xmlns:p14="http://schemas.microsoft.com/office/powerpoint/2010/main" val="2752251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5DDF-F3A8-5148-BE4A-283AFEB45BF7}"/>
              </a:ext>
            </a:extLst>
          </p:cNvPr>
          <p:cNvSpPr>
            <a:spLocks noGrp="1"/>
          </p:cNvSpPr>
          <p:nvPr>
            <p:ph type="title"/>
          </p:nvPr>
        </p:nvSpPr>
        <p:spPr/>
        <p:txBody>
          <a:bodyPr/>
          <a:lstStyle/>
          <a:p>
            <a:r>
              <a:rPr lang="en-US" dirty="0"/>
              <a:t>False color images</a:t>
            </a:r>
          </a:p>
        </p:txBody>
      </p:sp>
      <p:sp>
        <p:nvSpPr>
          <p:cNvPr id="3" name="Content Placeholder 2">
            <a:extLst>
              <a:ext uri="{FF2B5EF4-FFF2-40B4-BE49-F238E27FC236}">
                <a16:creationId xmlns:a16="http://schemas.microsoft.com/office/drawing/2014/main" id="{77833349-0DAF-A646-95F5-347149CDED2C}"/>
              </a:ext>
            </a:extLst>
          </p:cNvPr>
          <p:cNvSpPr>
            <a:spLocks noGrp="1"/>
          </p:cNvSpPr>
          <p:nvPr>
            <p:ph idx="1"/>
          </p:nvPr>
        </p:nvSpPr>
        <p:spPr>
          <a:xfrm>
            <a:off x="838199" y="1825625"/>
            <a:ext cx="10620984" cy="1831975"/>
          </a:xfrm>
        </p:spPr>
        <p:txBody>
          <a:bodyPr/>
          <a:lstStyle/>
          <a:p>
            <a:r>
              <a:rPr lang="en-GB" altLang="en-US" dirty="0"/>
              <a:t>Images taken by telescopes that observe at the "invisible" wavelengths are sometimes called "false </a:t>
            </a:r>
            <a:r>
              <a:rPr lang="en-GB" altLang="en-US" dirty="0" err="1"/>
              <a:t>color</a:t>
            </a:r>
            <a:r>
              <a:rPr lang="en-GB" altLang="en-US" dirty="0"/>
              <a:t> images." </a:t>
            </a:r>
          </a:p>
          <a:p>
            <a:r>
              <a:rPr lang="en-GB" altLang="en-US" dirty="0" err="1"/>
              <a:t>Colors</a:t>
            </a:r>
            <a:r>
              <a:rPr lang="en-GB" altLang="en-US" dirty="0"/>
              <a:t> used to make them are not "real" but are chosen to bring out important details such as intensity or brightness or a region or energy.</a:t>
            </a:r>
          </a:p>
          <a:p>
            <a:endParaRPr lang="en-US" dirty="0"/>
          </a:p>
        </p:txBody>
      </p:sp>
      <p:sp>
        <p:nvSpPr>
          <p:cNvPr id="12" name="TextBox 11">
            <a:extLst>
              <a:ext uri="{FF2B5EF4-FFF2-40B4-BE49-F238E27FC236}">
                <a16:creationId xmlns:a16="http://schemas.microsoft.com/office/drawing/2014/main" id="{D1C5BC4F-6495-3348-BBBB-49DF8694782E}"/>
              </a:ext>
            </a:extLst>
          </p:cNvPr>
          <p:cNvSpPr txBox="1"/>
          <p:nvPr/>
        </p:nvSpPr>
        <p:spPr>
          <a:xfrm>
            <a:off x="6274340" y="4202349"/>
            <a:ext cx="5079460" cy="1477328"/>
          </a:xfrm>
          <a:prstGeom prst="rect">
            <a:avLst/>
          </a:prstGeom>
          <a:noFill/>
        </p:spPr>
        <p:txBody>
          <a:bodyPr wrap="square" rtlCol="0">
            <a:spAutoFit/>
          </a:bodyPr>
          <a:lstStyle/>
          <a:p>
            <a:r>
              <a:rPr lang="en-US" dirty="0"/>
              <a:t>The green number in the upper left corner is the number of photons in the selected pixel.  The pixel table from the “View” menu also shows this count. The bar at the bottom shows how colors represent this pixel intensity.</a:t>
            </a:r>
          </a:p>
        </p:txBody>
      </p:sp>
      <p:pic>
        <p:nvPicPr>
          <p:cNvPr id="14" name="Picture 13">
            <a:extLst>
              <a:ext uri="{FF2B5EF4-FFF2-40B4-BE49-F238E27FC236}">
                <a16:creationId xmlns:a16="http://schemas.microsoft.com/office/drawing/2014/main" id="{5584916D-92CC-C240-80BF-2790A61A6811}"/>
              </a:ext>
            </a:extLst>
          </p:cNvPr>
          <p:cNvPicPr>
            <a:picLocks noChangeAspect="1"/>
          </p:cNvPicPr>
          <p:nvPr/>
        </p:nvPicPr>
        <p:blipFill>
          <a:blip r:embed="rId2"/>
          <a:stretch>
            <a:fillRect/>
          </a:stretch>
        </p:blipFill>
        <p:spPr>
          <a:xfrm>
            <a:off x="1339372" y="3564849"/>
            <a:ext cx="4578289" cy="2928026"/>
          </a:xfrm>
          <a:prstGeom prst="rect">
            <a:avLst/>
          </a:prstGeom>
        </p:spPr>
      </p:pic>
    </p:spTree>
    <p:extLst>
      <p:ext uri="{BB962C8B-B14F-4D97-AF65-F5344CB8AC3E}">
        <p14:creationId xmlns:p14="http://schemas.microsoft.com/office/powerpoint/2010/main" val="3173768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DE815-1872-F641-9992-0D056C697F4A}"/>
              </a:ext>
            </a:extLst>
          </p:cNvPr>
          <p:cNvSpPr>
            <a:spLocks noGrp="1"/>
          </p:cNvSpPr>
          <p:nvPr>
            <p:ph type="title"/>
          </p:nvPr>
        </p:nvSpPr>
        <p:spPr/>
        <p:txBody>
          <a:bodyPr/>
          <a:lstStyle/>
          <a:p>
            <a:r>
              <a:rPr lang="en-US" dirty="0"/>
              <a:t>Activity #1 “Making a 3-color composite”</a:t>
            </a:r>
          </a:p>
        </p:txBody>
      </p:sp>
      <p:sp>
        <p:nvSpPr>
          <p:cNvPr id="3" name="Content Placeholder 2">
            <a:extLst>
              <a:ext uri="{FF2B5EF4-FFF2-40B4-BE49-F238E27FC236}">
                <a16:creationId xmlns:a16="http://schemas.microsoft.com/office/drawing/2014/main" id="{1C75077E-838B-A047-911C-1F3CF811E811}"/>
              </a:ext>
            </a:extLst>
          </p:cNvPr>
          <p:cNvSpPr>
            <a:spLocks noGrp="1"/>
          </p:cNvSpPr>
          <p:nvPr>
            <p:ph idx="1"/>
          </p:nvPr>
        </p:nvSpPr>
        <p:spPr>
          <a:xfrm>
            <a:off x="838200" y="1825625"/>
            <a:ext cx="10406974" cy="4351338"/>
          </a:xfrm>
        </p:spPr>
        <p:txBody>
          <a:bodyPr/>
          <a:lstStyle/>
          <a:p>
            <a:r>
              <a:rPr lang="en-US" dirty="0"/>
              <a:t>Use the “event filter” under the “Analysis” menu to produce three images showing x-rays in the soft, medium and hard energy ranges for Cas A.</a:t>
            </a:r>
          </a:p>
          <a:p>
            <a:r>
              <a:rPr lang="en-US" dirty="0"/>
              <a:t>In the “Color” menu, choose the red, green and blue color maps for each of the energy ranges respectively and then “</a:t>
            </a:r>
            <a:r>
              <a:rPr lang="en-US" dirty="0" err="1"/>
              <a:t>rgb</a:t>
            </a:r>
            <a:r>
              <a:rPr lang="en-US" dirty="0"/>
              <a:t> mode.”</a:t>
            </a:r>
          </a:p>
        </p:txBody>
      </p:sp>
      <p:pic>
        <p:nvPicPr>
          <p:cNvPr id="6" name="Picture 5">
            <a:extLst>
              <a:ext uri="{FF2B5EF4-FFF2-40B4-BE49-F238E27FC236}">
                <a16:creationId xmlns:a16="http://schemas.microsoft.com/office/drawing/2014/main" id="{3E134414-52ED-2642-9578-0988E41F3A94}"/>
              </a:ext>
            </a:extLst>
          </p:cNvPr>
          <p:cNvPicPr>
            <a:picLocks noChangeAspect="1"/>
          </p:cNvPicPr>
          <p:nvPr/>
        </p:nvPicPr>
        <p:blipFill>
          <a:blip r:embed="rId2"/>
          <a:stretch>
            <a:fillRect/>
          </a:stretch>
        </p:blipFill>
        <p:spPr>
          <a:xfrm>
            <a:off x="2363010" y="4121501"/>
            <a:ext cx="7357353" cy="1850200"/>
          </a:xfrm>
          <a:prstGeom prst="rect">
            <a:avLst/>
          </a:prstGeom>
        </p:spPr>
      </p:pic>
      <p:pic>
        <p:nvPicPr>
          <p:cNvPr id="7" name="Picture 6">
            <a:extLst>
              <a:ext uri="{FF2B5EF4-FFF2-40B4-BE49-F238E27FC236}">
                <a16:creationId xmlns:a16="http://schemas.microsoft.com/office/drawing/2014/main" id="{F44E6312-F0A7-C749-8B35-C81F918A0EAA}"/>
              </a:ext>
            </a:extLst>
          </p:cNvPr>
          <p:cNvPicPr>
            <a:picLocks noChangeAspect="1"/>
          </p:cNvPicPr>
          <p:nvPr/>
        </p:nvPicPr>
        <p:blipFill>
          <a:blip r:embed="rId3"/>
          <a:stretch>
            <a:fillRect/>
          </a:stretch>
        </p:blipFill>
        <p:spPr>
          <a:xfrm>
            <a:off x="2895599" y="2704486"/>
            <a:ext cx="6400801" cy="417948"/>
          </a:xfrm>
          <a:prstGeom prst="rect">
            <a:avLst/>
          </a:prstGeom>
        </p:spPr>
      </p:pic>
      <p:sp>
        <p:nvSpPr>
          <p:cNvPr id="11" name="TextBox 10">
            <a:extLst>
              <a:ext uri="{FF2B5EF4-FFF2-40B4-BE49-F238E27FC236}">
                <a16:creationId xmlns:a16="http://schemas.microsoft.com/office/drawing/2014/main" id="{77D0BFE9-6BE7-E346-AEBF-1A4FC2ECBB94}"/>
              </a:ext>
            </a:extLst>
          </p:cNvPr>
          <p:cNvSpPr txBox="1"/>
          <p:nvPr/>
        </p:nvSpPr>
        <p:spPr>
          <a:xfrm>
            <a:off x="2363010" y="6034901"/>
            <a:ext cx="7442471" cy="276999"/>
          </a:xfrm>
          <a:prstGeom prst="rect">
            <a:avLst/>
          </a:prstGeom>
          <a:noFill/>
        </p:spPr>
        <p:txBody>
          <a:bodyPr wrap="square" rtlCol="0">
            <a:spAutoFit/>
          </a:bodyPr>
          <a:lstStyle/>
          <a:p>
            <a:r>
              <a:rPr lang="en-US" sz="1200" dirty="0"/>
              <a:t>            600-1650 eV                           1650-2250 eV                             2250-7750 eV                         3 color composite</a:t>
            </a:r>
          </a:p>
        </p:txBody>
      </p:sp>
    </p:spTree>
    <p:extLst>
      <p:ext uri="{BB962C8B-B14F-4D97-AF65-F5344CB8AC3E}">
        <p14:creationId xmlns:p14="http://schemas.microsoft.com/office/powerpoint/2010/main" val="1714807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CF18-1CE7-A74B-BBF1-1686C643AE97}"/>
              </a:ext>
            </a:extLst>
          </p:cNvPr>
          <p:cNvSpPr>
            <a:spLocks noGrp="1"/>
          </p:cNvSpPr>
          <p:nvPr>
            <p:ph type="title"/>
          </p:nvPr>
        </p:nvSpPr>
        <p:spPr/>
        <p:txBody>
          <a:bodyPr/>
          <a:lstStyle/>
          <a:p>
            <a:r>
              <a:rPr lang="en-US" dirty="0"/>
              <a:t>Activity #2 “X-Ray Spectroscopy of SNRs”</a:t>
            </a:r>
          </a:p>
        </p:txBody>
      </p:sp>
      <p:sp>
        <p:nvSpPr>
          <p:cNvPr id="3" name="Content Placeholder 2">
            <a:extLst>
              <a:ext uri="{FF2B5EF4-FFF2-40B4-BE49-F238E27FC236}">
                <a16:creationId xmlns:a16="http://schemas.microsoft.com/office/drawing/2014/main" id="{C3C9AA90-778E-F041-A87D-B3F44723BF8E}"/>
              </a:ext>
            </a:extLst>
          </p:cNvPr>
          <p:cNvSpPr>
            <a:spLocks noGrp="1"/>
          </p:cNvSpPr>
          <p:nvPr>
            <p:ph idx="1"/>
          </p:nvPr>
        </p:nvSpPr>
        <p:spPr/>
        <p:txBody>
          <a:bodyPr/>
          <a:lstStyle/>
          <a:p>
            <a:r>
              <a:rPr lang="en-US" dirty="0"/>
              <a:t>Can you tell a type 1a from a type 2 supernova by the x-ray energy spectra?</a:t>
            </a:r>
          </a:p>
        </p:txBody>
      </p:sp>
      <p:pic>
        <p:nvPicPr>
          <p:cNvPr id="9" name="Picture 8">
            <a:extLst>
              <a:ext uri="{FF2B5EF4-FFF2-40B4-BE49-F238E27FC236}">
                <a16:creationId xmlns:a16="http://schemas.microsoft.com/office/drawing/2014/main" id="{EFC1B6D5-7F80-774E-B1EB-4FE5CF20D99A}"/>
              </a:ext>
            </a:extLst>
          </p:cNvPr>
          <p:cNvPicPr>
            <a:picLocks noChangeAspect="1"/>
          </p:cNvPicPr>
          <p:nvPr/>
        </p:nvPicPr>
        <p:blipFill>
          <a:blip r:embed="rId2"/>
          <a:stretch>
            <a:fillRect/>
          </a:stretch>
        </p:blipFill>
        <p:spPr>
          <a:xfrm>
            <a:off x="1666567" y="2699769"/>
            <a:ext cx="8858865" cy="3612131"/>
          </a:xfrm>
          <a:prstGeom prst="rect">
            <a:avLst/>
          </a:prstGeom>
        </p:spPr>
      </p:pic>
    </p:spTree>
    <p:extLst>
      <p:ext uri="{BB962C8B-B14F-4D97-AF65-F5344CB8AC3E}">
        <p14:creationId xmlns:p14="http://schemas.microsoft.com/office/powerpoint/2010/main" val="3210485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22CAF-E503-2349-9519-264D9347DD6C}"/>
              </a:ext>
            </a:extLst>
          </p:cNvPr>
          <p:cNvSpPr>
            <a:spLocks noGrp="1"/>
          </p:cNvSpPr>
          <p:nvPr>
            <p:ph type="title"/>
          </p:nvPr>
        </p:nvSpPr>
        <p:spPr>
          <a:xfrm>
            <a:off x="838200" y="365125"/>
            <a:ext cx="10515600" cy="1325563"/>
          </a:xfrm>
        </p:spPr>
        <p:txBody>
          <a:bodyPr/>
          <a:lstStyle/>
          <a:p>
            <a:r>
              <a:rPr lang="en-US" dirty="0"/>
              <a:t>Produce an Energy Spectrum</a:t>
            </a:r>
          </a:p>
        </p:txBody>
      </p:sp>
      <p:sp>
        <p:nvSpPr>
          <p:cNvPr id="21" name="Content Placeholder 20">
            <a:extLst>
              <a:ext uri="{FF2B5EF4-FFF2-40B4-BE49-F238E27FC236}">
                <a16:creationId xmlns:a16="http://schemas.microsoft.com/office/drawing/2014/main" id="{906805DB-94A0-2942-AD24-BECE623AA8E7}"/>
              </a:ext>
            </a:extLst>
          </p:cNvPr>
          <p:cNvSpPr>
            <a:spLocks noGrp="1"/>
          </p:cNvSpPr>
          <p:nvPr>
            <p:ph idx="1"/>
          </p:nvPr>
        </p:nvSpPr>
        <p:spPr>
          <a:xfrm>
            <a:off x="838200" y="1825625"/>
            <a:ext cx="3894176" cy="4351338"/>
          </a:xfrm>
        </p:spPr>
        <p:txBody>
          <a:bodyPr/>
          <a:lstStyle/>
          <a:p>
            <a:r>
              <a:rPr lang="en-US" dirty="0"/>
              <a:t>Upload the FITS file to make tasks available.</a:t>
            </a:r>
          </a:p>
          <a:p>
            <a:r>
              <a:rPr lang="en-US" dirty="0"/>
              <a:t>Draw a circular region around the SNR and go to </a:t>
            </a:r>
            <a:r>
              <a:rPr lang="en-US" b="1" dirty="0"/>
              <a:t>Analysis&gt;Energy Spectrum</a:t>
            </a:r>
          </a:p>
          <a:p>
            <a:r>
              <a:rPr lang="en-US" dirty="0"/>
              <a:t>Zoom in on spectral peaks and compare energies to a table to identify elements.</a:t>
            </a:r>
          </a:p>
        </p:txBody>
      </p:sp>
      <p:pic>
        <p:nvPicPr>
          <p:cNvPr id="23" name="Picture 22">
            <a:extLst>
              <a:ext uri="{FF2B5EF4-FFF2-40B4-BE49-F238E27FC236}">
                <a16:creationId xmlns:a16="http://schemas.microsoft.com/office/drawing/2014/main" id="{BF24A4FE-D7C2-B54B-9613-D97A39A9F759}"/>
              </a:ext>
            </a:extLst>
          </p:cNvPr>
          <p:cNvPicPr>
            <a:picLocks noChangeAspect="1"/>
          </p:cNvPicPr>
          <p:nvPr/>
        </p:nvPicPr>
        <p:blipFill>
          <a:blip r:embed="rId2"/>
          <a:stretch>
            <a:fillRect/>
          </a:stretch>
        </p:blipFill>
        <p:spPr>
          <a:xfrm>
            <a:off x="4732376" y="1825625"/>
            <a:ext cx="6621424" cy="3655026"/>
          </a:xfrm>
          <a:prstGeom prst="rect">
            <a:avLst/>
          </a:prstGeom>
        </p:spPr>
      </p:pic>
    </p:spTree>
    <p:extLst>
      <p:ext uri="{BB962C8B-B14F-4D97-AF65-F5344CB8AC3E}">
        <p14:creationId xmlns:p14="http://schemas.microsoft.com/office/powerpoint/2010/main" val="667841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6EA73-E53B-E240-99F4-2DFB388DE287}"/>
              </a:ext>
            </a:extLst>
          </p:cNvPr>
          <p:cNvSpPr>
            <a:spLocks noGrp="1"/>
          </p:cNvSpPr>
          <p:nvPr>
            <p:ph type="title"/>
          </p:nvPr>
        </p:nvSpPr>
        <p:spPr/>
        <p:txBody>
          <a:bodyPr/>
          <a:lstStyle/>
          <a:p>
            <a:r>
              <a:rPr lang="en-US" dirty="0"/>
              <a:t>Spectra of Type 1a vs Type 2 SNR</a:t>
            </a:r>
          </a:p>
        </p:txBody>
      </p:sp>
      <p:sp>
        <p:nvSpPr>
          <p:cNvPr id="5" name="Content Placeholder 4">
            <a:extLst>
              <a:ext uri="{FF2B5EF4-FFF2-40B4-BE49-F238E27FC236}">
                <a16:creationId xmlns:a16="http://schemas.microsoft.com/office/drawing/2014/main" id="{86B57F48-5CA8-D749-A6E9-78FFFDF9F5C3}"/>
              </a:ext>
            </a:extLst>
          </p:cNvPr>
          <p:cNvSpPr>
            <a:spLocks noGrp="1"/>
          </p:cNvSpPr>
          <p:nvPr>
            <p:ph idx="1"/>
          </p:nvPr>
        </p:nvSpPr>
        <p:spPr/>
        <p:txBody>
          <a:bodyPr/>
          <a:lstStyle/>
          <a:p>
            <a:r>
              <a:rPr lang="en-US" altLang="en-US" dirty="0">
                <a:latin typeface="Arial" charset="0"/>
              </a:rPr>
              <a:t>Type </a:t>
            </a:r>
            <a:r>
              <a:rPr lang="en-US" altLang="en-US" dirty="0" err="1">
                <a:latin typeface="Arial" charset="0"/>
              </a:rPr>
              <a:t>Ia</a:t>
            </a:r>
            <a:r>
              <a:rPr lang="en-US" altLang="en-US" dirty="0">
                <a:latin typeface="Arial" charset="0"/>
              </a:rPr>
              <a:t> remnants (from white dwarfs) should have relatively strong Si, S, </a:t>
            </a:r>
            <a:r>
              <a:rPr lang="en-US" altLang="en-US" dirty="0" err="1">
                <a:latin typeface="Arial" charset="0"/>
              </a:rPr>
              <a:t>Ar</a:t>
            </a:r>
            <a:r>
              <a:rPr lang="en-US" altLang="en-US" dirty="0">
                <a:latin typeface="Arial" charset="0"/>
              </a:rPr>
              <a:t>, Ca, and Fe, and weak O, Ne, and Mg</a:t>
            </a:r>
          </a:p>
          <a:p>
            <a:r>
              <a:rPr lang="en-US" altLang="en-US" dirty="0">
                <a:latin typeface="Arial" charset="0"/>
              </a:rPr>
              <a:t>Type II (from massive stars) generally have the reverse pattern.</a:t>
            </a:r>
          </a:p>
          <a:p>
            <a:r>
              <a:rPr lang="en-US" dirty="0"/>
              <a:t>Sometimes, due to interstellar absorption, emission lines less than 1500 eV are not seen. How could this affect the classification of a supernova remnant?</a:t>
            </a:r>
          </a:p>
        </p:txBody>
      </p:sp>
      <p:pic>
        <p:nvPicPr>
          <p:cNvPr id="7" name="Picture 6">
            <a:extLst>
              <a:ext uri="{FF2B5EF4-FFF2-40B4-BE49-F238E27FC236}">
                <a16:creationId xmlns:a16="http://schemas.microsoft.com/office/drawing/2014/main" id="{2E09AC9E-4CF6-CA43-BD4B-A46917F32F53}"/>
              </a:ext>
            </a:extLst>
          </p:cNvPr>
          <p:cNvPicPr>
            <a:picLocks noChangeAspect="1"/>
          </p:cNvPicPr>
          <p:nvPr/>
        </p:nvPicPr>
        <p:blipFill>
          <a:blip r:embed="rId2"/>
          <a:stretch>
            <a:fillRect/>
          </a:stretch>
        </p:blipFill>
        <p:spPr>
          <a:xfrm>
            <a:off x="1574429" y="4404852"/>
            <a:ext cx="9043141" cy="2305664"/>
          </a:xfrm>
          <a:prstGeom prst="rect">
            <a:avLst/>
          </a:prstGeom>
        </p:spPr>
      </p:pic>
    </p:spTree>
    <p:extLst>
      <p:ext uri="{BB962C8B-B14F-4D97-AF65-F5344CB8AC3E}">
        <p14:creationId xmlns:p14="http://schemas.microsoft.com/office/powerpoint/2010/main" val="1613586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0B198-0A9D-2949-8899-1512034E6A8B}"/>
              </a:ext>
            </a:extLst>
          </p:cNvPr>
          <p:cNvSpPr>
            <a:spLocks noGrp="1"/>
          </p:cNvSpPr>
          <p:nvPr>
            <p:ph type="title"/>
          </p:nvPr>
        </p:nvSpPr>
        <p:spPr/>
        <p:txBody>
          <a:bodyPr>
            <a:normAutofit/>
          </a:bodyPr>
          <a:lstStyle/>
          <a:p>
            <a:r>
              <a:rPr lang="en-US" sz="4000" dirty="0"/>
              <a:t>Activity #3: Analyzing X-Ray Pulses of Stellar Cores</a:t>
            </a:r>
          </a:p>
        </p:txBody>
      </p:sp>
      <p:pic>
        <p:nvPicPr>
          <p:cNvPr id="5" name="Picture 4">
            <a:extLst>
              <a:ext uri="{FF2B5EF4-FFF2-40B4-BE49-F238E27FC236}">
                <a16:creationId xmlns:a16="http://schemas.microsoft.com/office/drawing/2014/main" id="{1F24167B-9066-044F-AFCD-40AB3B5BC19F}"/>
              </a:ext>
            </a:extLst>
          </p:cNvPr>
          <p:cNvPicPr>
            <a:picLocks noChangeAspect="1"/>
          </p:cNvPicPr>
          <p:nvPr/>
        </p:nvPicPr>
        <p:blipFill>
          <a:blip r:embed="rId2"/>
          <a:stretch>
            <a:fillRect/>
          </a:stretch>
        </p:blipFill>
        <p:spPr>
          <a:xfrm>
            <a:off x="5631444" y="2229129"/>
            <a:ext cx="6250257" cy="3378927"/>
          </a:xfrm>
          <a:prstGeom prst="rect">
            <a:avLst/>
          </a:prstGeom>
        </p:spPr>
      </p:pic>
      <p:sp>
        <p:nvSpPr>
          <p:cNvPr id="3" name="Content Placeholder 2">
            <a:extLst>
              <a:ext uri="{FF2B5EF4-FFF2-40B4-BE49-F238E27FC236}">
                <a16:creationId xmlns:a16="http://schemas.microsoft.com/office/drawing/2014/main" id="{B1724056-6708-234C-B035-92445FD37F98}"/>
              </a:ext>
            </a:extLst>
          </p:cNvPr>
          <p:cNvSpPr>
            <a:spLocks noGrp="1"/>
          </p:cNvSpPr>
          <p:nvPr>
            <p:ph idx="1"/>
          </p:nvPr>
        </p:nvSpPr>
        <p:spPr>
          <a:xfrm>
            <a:off x="838200" y="1825625"/>
            <a:ext cx="5091260" cy="4351338"/>
          </a:xfrm>
        </p:spPr>
        <p:txBody>
          <a:bodyPr>
            <a:normAutofit fontScale="92500" lnSpcReduction="10000"/>
          </a:bodyPr>
          <a:lstStyle/>
          <a:p>
            <a:r>
              <a:rPr lang="en-US" dirty="0"/>
              <a:t>White dwarfs and neutrons stars can have “hot spots” in x-rays due to accretion of material from a companion star</a:t>
            </a:r>
          </a:p>
          <a:p>
            <a:r>
              <a:rPr lang="en-US" dirty="0"/>
              <a:t>If offset from the spin axis,  hot spots rotate in and out of sight so variations in X-ray brightness display some regularity. </a:t>
            </a:r>
          </a:p>
          <a:p>
            <a:r>
              <a:rPr lang="en-US" dirty="0"/>
              <a:t>The period of light curves can be used to determine rotation rate and if the stellar cores could be white dwarfs and/or neutron stars.</a:t>
            </a:r>
          </a:p>
          <a:p>
            <a:endParaRPr lang="en-US" dirty="0"/>
          </a:p>
        </p:txBody>
      </p:sp>
      <p:sp>
        <p:nvSpPr>
          <p:cNvPr id="6" name="TextBox 5">
            <a:extLst>
              <a:ext uri="{FF2B5EF4-FFF2-40B4-BE49-F238E27FC236}">
                <a16:creationId xmlns:a16="http://schemas.microsoft.com/office/drawing/2014/main" id="{FE919626-B766-E540-B825-C894987497BC}"/>
              </a:ext>
            </a:extLst>
          </p:cNvPr>
          <p:cNvSpPr txBox="1"/>
          <p:nvPr/>
        </p:nvSpPr>
        <p:spPr>
          <a:xfrm>
            <a:off x="6890994" y="2017092"/>
            <a:ext cx="4128940" cy="369332"/>
          </a:xfrm>
          <a:prstGeom prst="rect">
            <a:avLst/>
          </a:prstGeom>
          <a:noFill/>
        </p:spPr>
        <p:txBody>
          <a:bodyPr wrap="square" rtlCol="0">
            <a:spAutoFit/>
          </a:bodyPr>
          <a:lstStyle/>
          <a:p>
            <a:r>
              <a:rPr lang="en-US" i="1" dirty="0"/>
              <a:t>Illustration of an Accretion Powered Pulsar</a:t>
            </a:r>
          </a:p>
        </p:txBody>
      </p:sp>
    </p:spTree>
    <p:extLst>
      <p:ext uri="{BB962C8B-B14F-4D97-AF65-F5344CB8AC3E}">
        <p14:creationId xmlns:p14="http://schemas.microsoft.com/office/powerpoint/2010/main" val="3747313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39E04-EC34-7B4B-9F79-2948B7A2679C}"/>
              </a:ext>
            </a:extLst>
          </p:cNvPr>
          <p:cNvSpPr>
            <a:spLocks noGrp="1"/>
          </p:cNvSpPr>
          <p:nvPr>
            <p:ph type="title"/>
          </p:nvPr>
        </p:nvSpPr>
        <p:spPr/>
        <p:txBody>
          <a:bodyPr/>
          <a:lstStyle/>
          <a:p>
            <a:r>
              <a:rPr lang="en-US" dirty="0"/>
              <a:t>Period of Rotation of Cen X-3</a:t>
            </a:r>
          </a:p>
        </p:txBody>
      </p:sp>
      <p:sp>
        <p:nvSpPr>
          <p:cNvPr id="3" name="Content Placeholder 2">
            <a:extLst>
              <a:ext uri="{FF2B5EF4-FFF2-40B4-BE49-F238E27FC236}">
                <a16:creationId xmlns:a16="http://schemas.microsoft.com/office/drawing/2014/main" id="{421185E4-F243-2342-A909-CE34B10FF693}"/>
              </a:ext>
            </a:extLst>
          </p:cNvPr>
          <p:cNvSpPr>
            <a:spLocks noGrp="1"/>
          </p:cNvSpPr>
          <p:nvPr>
            <p:ph idx="1"/>
          </p:nvPr>
        </p:nvSpPr>
        <p:spPr>
          <a:xfrm>
            <a:off x="838200" y="1825625"/>
            <a:ext cx="3479276" cy="4351338"/>
          </a:xfrm>
        </p:spPr>
        <p:txBody>
          <a:bodyPr/>
          <a:lstStyle/>
          <a:p>
            <a:r>
              <a:rPr lang="en-US" dirty="0"/>
              <a:t>Light curve gives a period of ~5 s.</a:t>
            </a:r>
          </a:p>
          <a:p>
            <a:r>
              <a:rPr lang="en-US" dirty="0"/>
              <a:t>Power spectrum (a Fourier transform which searches for periodicity) gives a peak at 0.208 </a:t>
            </a:r>
            <a:r>
              <a:rPr lang="en-US" dirty="0" err="1"/>
              <a:t>hz</a:t>
            </a:r>
            <a:r>
              <a:rPr lang="en-US" dirty="0"/>
              <a:t> corresponding to a period of 4.81 s</a:t>
            </a:r>
          </a:p>
          <a:p>
            <a:pPr marL="0" indent="0">
              <a:buNone/>
            </a:pPr>
            <a:endParaRPr lang="en-US" dirty="0"/>
          </a:p>
        </p:txBody>
      </p:sp>
      <p:pic>
        <p:nvPicPr>
          <p:cNvPr id="1026" name="Picture 2">
            <a:extLst>
              <a:ext uri="{FF2B5EF4-FFF2-40B4-BE49-F238E27FC236}">
                <a16:creationId xmlns:a16="http://schemas.microsoft.com/office/drawing/2014/main" id="{711380A6-F903-3D4A-A344-7B82529C4A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7476" y="1623334"/>
            <a:ext cx="3179978" cy="36113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42B6B3B-1E43-254F-91CB-83EE0C5BC3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4143" y="1490040"/>
            <a:ext cx="3723339" cy="20740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47CBC1A-5B45-AA40-8408-B347F4BF13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4143" y="3542122"/>
            <a:ext cx="3739657" cy="2049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97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509FA-B21C-224E-AC00-D79A0D3D12C6}"/>
              </a:ext>
            </a:extLst>
          </p:cNvPr>
          <p:cNvSpPr>
            <a:spLocks noGrp="1"/>
          </p:cNvSpPr>
          <p:nvPr>
            <p:ph type="title"/>
          </p:nvPr>
        </p:nvSpPr>
        <p:spPr/>
        <p:txBody>
          <a:bodyPr/>
          <a:lstStyle/>
          <a:p>
            <a:r>
              <a:rPr lang="en-US" dirty="0"/>
              <a:t>Period of Rotation of GK Per</a:t>
            </a:r>
          </a:p>
        </p:txBody>
      </p:sp>
      <p:sp>
        <p:nvSpPr>
          <p:cNvPr id="3" name="Content Placeholder 2">
            <a:extLst>
              <a:ext uri="{FF2B5EF4-FFF2-40B4-BE49-F238E27FC236}">
                <a16:creationId xmlns:a16="http://schemas.microsoft.com/office/drawing/2014/main" id="{9F0C245A-0678-CE4F-BA1E-5C88B8A8D667}"/>
              </a:ext>
            </a:extLst>
          </p:cNvPr>
          <p:cNvSpPr>
            <a:spLocks noGrp="1"/>
          </p:cNvSpPr>
          <p:nvPr>
            <p:ph idx="1"/>
          </p:nvPr>
        </p:nvSpPr>
        <p:spPr>
          <a:xfrm>
            <a:off x="838200" y="1825625"/>
            <a:ext cx="3397961" cy="4351338"/>
          </a:xfrm>
        </p:spPr>
        <p:txBody>
          <a:bodyPr/>
          <a:lstStyle/>
          <a:p>
            <a:r>
              <a:rPr lang="en-US" dirty="0"/>
              <a:t>Light curve gives a period of ~300 s.</a:t>
            </a:r>
          </a:p>
          <a:p>
            <a:r>
              <a:rPr lang="en-US" dirty="0"/>
              <a:t>Power spectrum gives a peak at 0.0028 </a:t>
            </a:r>
            <a:r>
              <a:rPr lang="en-US" dirty="0" err="1"/>
              <a:t>hz</a:t>
            </a:r>
            <a:r>
              <a:rPr lang="en-US" dirty="0"/>
              <a:t> or 0.0029 </a:t>
            </a:r>
            <a:r>
              <a:rPr lang="en-US" dirty="0" err="1"/>
              <a:t>hz</a:t>
            </a:r>
            <a:r>
              <a:rPr lang="en-US" dirty="0"/>
              <a:t> to two significant figures.</a:t>
            </a:r>
          </a:p>
          <a:p>
            <a:pPr marL="0" indent="0">
              <a:buNone/>
            </a:pPr>
            <a:endParaRPr lang="en-US" dirty="0"/>
          </a:p>
        </p:txBody>
      </p:sp>
      <p:pic>
        <p:nvPicPr>
          <p:cNvPr id="2052" name="Picture 4">
            <a:extLst>
              <a:ext uri="{FF2B5EF4-FFF2-40B4-BE49-F238E27FC236}">
                <a16:creationId xmlns:a16="http://schemas.microsoft.com/office/drawing/2014/main" id="{55886587-78E6-2D40-8ADC-2907085F7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6161" y="2017335"/>
            <a:ext cx="3204732" cy="365288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B54E6A43-D69A-8941-BC47-61252F40CF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5734" y="1690688"/>
            <a:ext cx="3898331" cy="212783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31767204-6906-E040-9051-2342219B45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9972" y="3843778"/>
            <a:ext cx="3873383" cy="2127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990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05394-B54F-F74C-B3B8-CF63F7B4CFFD}"/>
              </a:ext>
            </a:extLst>
          </p:cNvPr>
          <p:cNvSpPr>
            <a:spLocks noGrp="1"/>
          </p:cNvSpPr>
          <p:nvPr>
            <p:ph type="title"/>
          </p:nvPr>
        </p:nvSpPr>
        <p:spPr/>
        <p:txBody>
          <a:bodyPr/>
          <a:lstStyle/>
          <a:p>
            <a:r>
              <a:rPr lang="en-US" dirty="0"/>
              <a:t>Try period folds over the possible range</a:t>
            </a:r>
          </a:p>
        </p:txBody>
      </p:sp>
      <p:sp>
        <p:nvSpPr>
          <p:cNvPr id="3" name="Content Placeholder 2">
            <a:extLst>
              <a:ext uri="{FF2B5EF4-FFF2-40B4-BE49-F238E27FC236}">
                <a16:creationId xmlns:a16="http://schemas.microsoft.com/office/drawing/2014/main" id="{A2CBD067-AA76-574B-AA57-73AC01F58B26}"/>
              </a:ext>
            </a:extLst>
          </p:cNvPr>
          <p:cNvSpPr>
            <a:spLocks noGrp="1"/>
          </p:cNvSpPr>
          <p:nvPr>
            <p:ph idx="1"/>
          </p:nvPr>
        </p:nvSpPr>
        <p:spPr>
          <a:xfrm>
            <a:off x="838200" y="1400699"/>
            <a:ext cx="10515600" cy="4351338"/>
          </a:xfrm>
        </p:spPr>
        <p:txBody>
          <a:bodyPr/>
          <a:lstStyle/>
          <a:p>
            <a:r>
              <a:rPr lang="en-US" dirty="0"/>
              <a:t>Picture cutting the sine wave into sections one period long, and putting each cycle on top of the first one, adding all the sine wave sections together. If the sections are not all exactly one period, then when the sine waves are added, parts of the waves cancel out and the composite wave will have a smaller amplitude. Which period gives the best sine wave with the highest amplitude?</a:t>
            </a:r>
          </a:p>
          <a:p>
            <a:r>
              <a:rPr lang="en-US" dirty="0"/>
              <a:t>T=1/frequency.  Trying various periods gives the best match at 351 s.</a:t>
            </a:r>
          </a:p>
          <a:p>
            <a:pPr marL="0" indent="0">
              <a:buNone/>
            </a:pPr>
            <a:r>
              <a:rPr lang="en-US" sz="2000" dirty="0"/>
              <a:t>              1/0.00280 </a:t>
            </a:r>
            <a:r>
              <a:rPr lang="en-US" sz="2000" dirty="0" err="1"/>
              <a:t>hz</a:t>
            </a:r>
            <a:r>
              <a:rPr lang="en-US" sz="2000" dirty="0"/>
              <a:t> = 357 s                    1/0.00290 </a:t>
            </a:r>
            <a:r>
              <a:rPr lang="en-US" sz="2000" dirty="0" err="1"/>
              <a:t>hz</a:t>
            </a:r>
            <a:r>
              <a:rPr lang="en-US" sz="2000" dirty="0"/>
              <a:t> = 345 s                     1/0.00285 </a:t>
            </a:r>
            <a:r>
              <a:rPr lang="en-US" sz="2000" dirty="0" err="1"/>
              <a:t>hz</a:t>
            </a:r>
            <a:r>
              <a:rPr lang="en-US" sz="2000" dirty="0"/>
              <a:t> = 351 s</a:t>
            </a:r>
          </a:p>
          <a:p>
            <a:pPr marL="0" indent="0">
              <a:buNone/>
            </a:pPr>
            <a:endParaRPr lang="en-US" dirty="0"/>
          </a:p>
        </p:txBody>
      </p:sp>
      <p:pic>
        <p:nvPicPr>
          <p:cNvPr id="5" name="Picture 4">
            <a:extLst>
              <a:ext uri="{FF2B5EF4-FFF2-40B4-BE49-F238E27FC236}">
                <a16:creationId xmlns:a16="http://schemas.microsoft.com/office/drawing/2014/main" id="{2369C5E7-F659-9C4C-A2FB-0EC6FD539A2D}"/>
              </a:ext>
            </a:extLst>
          </p:cNvPr>
          <p:cNvPicPr>
            <a:picLocks noChangeAspect="1"/>
          </p:cNvPicPr>
          <p:nvPr/>
        </p:nvPicPr>
        <p:blipFill>
          <a:blip r:embed="rId2"/>
          <a:stretch>
            <a:fillRect/>
          </a:stretch>
        </p:blipFill>
        <p:spPr>
          <a:xfrm>
            <a:off x="1703873" y="4686811"/>
            <a:ext cx="2169457" cy="1806064"/>
          </a:xfrm>
          <a:prstGeom prst="rect">
            <a:avLst/>
          </a:prstGeom>
        </p:spPr>
      </p:pic>
      <p:pic>
        <p:nvPicPr>
          <p:cNvPr id="7" name="Picture 6">
            <a:extLst>
              <a:ext uri="{FF2B5EF4-FFF2-40B4-BE49-F238E27FC236}">
                <a16:creationId xmlns:a16="http://schemas.microsoft.com/office/drawing/2014/main" id="{EA9DAC5E-EC7C-2742-8CA8-09477B7E2B67}"/>
              </a:ext>
            </a:extLst>
          </p:cNvPr>
          <p:cNvPicPr>
            <a:picLocks noChangeAspect="1"/>
          </p:cNvPicPr>
          <p:nvPr/>
        </p:nvPicPr>
        <p:blipFill>
          <a:blip r:embed="rId3"/>
          <a:stretch>
            <a:fillRect/>
          </a:stretch>
        </p:blipFill>
        <p:spPr>
          <a:xfrm>
            <a:off x="5011271" y="4680189"/>
            <a:ext cx="2169457" cy="1812686"/>
          </a:xfrm>
          <a:prstGeom prst="rect">
            <a:avLst/>
          </a:prstGeom>
        </p:spPr>
      </p:pic>
      <p:pic>
        <p:nvPicPr>
          <p:cNvPr id="9" name="Picture 8">
            <a:extLst>
              <a:ext uri="{FF2B5EF4-FFF2-40B4-BE49-F238E27FC236}">
                <a16:creationId xmlns:a16="http://schemas.microsoft.com/office/drawing/2014/main" id="{E323BCB6-6057-B444-9354-0A113A2AA88F}"/>
              </a:ext>
            </a:extLst>
          </p:cNvPr>
          <p:cNvPicPr>
            <a:picLocks noChangeAspect="1"/>
          </p:cNvPicPr>
          <p:nvPr/>
        </p:nvPicPr>
        <p:blipFill>
          <a:blip r:embed="rId4"/>
          <a:stretch>
            <a:fillRect/>
          </a:stretch>
        </p:blipFill>
        <p:spPr>
          <a:xfrm>
            <a:off x="8320864" y="4686811"/>
            <a:ext cx="2167263" cy="1812686"/>
          </a:xfrm>
          <a:prstGeom prst="rect">
            <a:avLst/>
          </a:prstGeom>
        </p:spPr>
      </p:pic>
    </p:spTree>
    <p:extLst>
      <p:ext uri="{BB962C8B-B14F-4D97-AF65-F5344CB8AC3E}">
        <p14:creationId xmlns:p14="http://schemas.microsoft.com/office/powerpoint/2010/main" val="4049565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2C3A9-2EF8-B448-AC3C-D23ADA5DDFC0}"/>
              </a:ext>
            </a:extLst>
          </p:cNvPr>
          <p:cNvSpPr>
            <a:spLocks noGrp="1"/>
          </p:cNvSpPr>
          <p:nvPr>
            <p:ph type="title"/>
          </p:nvPr>
        </p:nvSpPr>
        <p:spPr/>
        <p:txBody>
          <a:bodyPr>
            <a:normAutofit/>
          </a:bodyPr>
          <a:lstStyle/>
          <a:p>
            <a:r>
              <a:rPr lang="en-US" sz="4000" dirty="0"/>
              <a:t>Compare centripetal and gravitational acceleration</a:t>
            </a:r>
          </a:p>
        </p:txBody>
      </p:sp>
      <p:sp>
        <p:nvSpPr>
          <p:cNvPr id="3" name="Content Placeholder 2">
            <a:extLst>
              <a:ext uri="{FF2B5EF4-FFF2-40B4-BE49-F238E27FC236}">
                <a16:creationId xmlns:a16="http://schemas.microsoft.com/office/drawing/2014/main" id="{93B93C16-44D3-E44C-BF74-236FEE73AE11}"/>
              </a:ext>
            </a:extLst>
          </p:cNvPr>
          <p:cNvSpPr>
            <a:spLocks noGrp="1"/>
          </p:cNvSpPr>
          <p:nvPr>
            <p:ph idx="1"/>
          </p:nvPr>
        </p:nvSpPr>
        <p:spPr>
          <a:xfrm>
            <a:off x="838199" y="1825625"/>
            <a:ext cx="7692189" cy="4351338"/>
          </a:xfrm>
        </p:spPr>
        <p:txBody>
          <a:bodyPr/>
          <a:lstStyle/>
          <a:p>
            <a:r>
              <a:rPr lang="en-US" dirty="0"/>
              <a:t>If the centripetal acceleration on the material on the star’s surface for a given period is less than the acceleration due to gravity, the gravitational force would be enough to hold the material on the surface and the star could sustain such a period without disruption.</a:t>
            </a:r>
          </a:p>
          <a:p>
            <a:r>
              <a:rPr lang="en-US" dirty="0"/>
              <a:t>These accelerations are calculated using the determined periods of rotation, as well as typical masses and radii for a white dwarf and a neutron star.</a:t>
            </a:r>
          </a:p>
          <a:p>
            <a:endParaRPr lang="en-US" dirty="0"/>
          </a:p>
        </p:txBody>
      </p:sp>
      <p:pic>
        <p:nvPicPr>
          <p:cNvPr id="1028" name="Picture 4">
            <a:extLst>
              <a:ext uri="{FF2B5EF4-FFF2-40B4-BE49-F238E27FC236}">
                <a16:creationId xmlns:a16="http://schemas.microsoft.com/office/drawing/2014/main" id="{D349AB0A-A338-984B-9F74-5B1B279106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0704" y="1534248"/>
            <a:ext cx="2673096" cy="16798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utron Star compared to Manhattan">
            <a:extLst>
              <a:ext uri="{FF2B5EF4-FFF2-40B4-BE49-F238E27FC236}">
                <a16:creationId xmlns:a16="http://schemas.microsoft.com/office/drawing/2014/main" id="{F90DB752-02DC-C741-B750-66C4B8499B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0704" y="3769022"/>
            <a:ext cx="2673096" cy="20048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9EA4F28-F70E-1A43-BAAC-88B22A995252}"/>
              </a:ext>
            </a:extLst>
          </p:cNvPr>
          <p:cNvSpPr txBox="1"/>
          <p:nvPr/>
        </p:nvSpPr>
        <p:spPr>
          <a:xfrm>
            <a:off x="8680704" y="5859624"/>
            <a:ext cx="2673096" cy="523220"/>
          </a:xfrm>
          <a:prstGeom prst="rect">
            <a:avLst/>
          </a:prstGeom>
          <a:noFill/>
        </p:spPr>
        <p:txBody>
          <a:bodyPr wrap="square" rtlCol="0">
            <a:spAutoFit/>
          </a:bodyPr>
          <a:lstStyle/>
          <a:p>
            <a:pPr algn="ctr"/>
            <a:r>
              <a:rPr lang="en-US" sz="1400" dirty="0"/>
              <a:t>Comparison of a Neutron Star </a:t>
            </a:r>
          </a:p>
          <a:p>
            <a:pPr algn="ctr"/>
            <a:r>
              <a:rPr lang="en-US" sz="1400" dirty="0"/>
              <a:t>and the Island of Manhattan.</a:t>
            </a:r>
          </a:p>
        </p:txBody>
      </p:sp>
      <p:sp>
        <p:nvSpPr>
          <p:cNvPr id="5" name="TextBox 4">
            <a:extLst>
              <a:ext uri="{FF2B5EF4-FFF2-40B4-BE49-F238E27FC236}">
                <a16:creationId xmlns:a16="http://schemas.microsoft.com/office/drawing/2014/main" id="{E35B3268-2C59-344A-BA66-E055AD6AB037}"/>
              </a:ext>
            </a:extLst>
          </p:cNvPr>
          <p:cNvSpPr txBox="1"/>
          <p:nvPr/>
        </p:nvSpPr>
        <p:spPr>
          <a:xfrm>
            <a:off x="8680704" y="3214129"/>
            <a:ext cx="2673096" cy="523220"/>
          </a:xfrm>
          <a:prstGeom prst="rect">
            <a:avLst/>
          </a:prstGeom>
          <a:noFill/>
        </p:spPr>
        <p:txBody>
          <a:bodyPr wrap="square" rtlCol="0">
            <a:spAutoFit/>
          </a:bodyPr>
          <a:lstStyle/>
          <a:p>
            <a:pPr algn="ctr"/>
            <a:r>
              <a:rPr lang="en-US" sz="1400" dirty="0"/>
              <a:t>Comparison of a White Dwarf </a:t>
            </a:r>
          </a:p>
          <a:p>
            <a:pPr algn="ctr"/>
            <a:r>
              <a:rPr lang="en-US" sz="1400" dirty="0"/>
              <a:t>and the Earth. </a:t>
            </a:r>
          </a:p>
        </p:txBody>
      </p:sp>
    </p:spTree>
    <p:extLst>
      <p:ext uri="{BB962C8B-B14F-4D97-AF65-F5344CB8AC3E}">
        <p14:creationId xmlns:p14="http://schemas.microsoft.com/office/powerpoint/2010/main" val="503353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8674-977B-E14E-9EF5-F8F07262FF56}"/>
              </a:ext>
            </a:extLst>
          </p:cNvPr>
          <p:cNvSpPr>
            <a:spLocks noGrp="1"/>
          </p:cNvSpPr>
          <p:nvPr>
            <p:ph type="title"/>
          </p:nvPr>
        </p:nvSpPr>
        <p:spPr/>
        <p:txBody>
          <a:bodyPr>
            <a:normAutofit/>
          </a:bodyPr>
          <a:lstStyle/>
          <a:p>
            <a:r>
              <a:rPr lang="en-US" sz="4000" b="1" dirty="0"/>
              <a:t>Activity #4: U/HLX’s in the Cartwheel Galaxy </a:t>
            </a:r>
            <a:endParaRPr lang="en-US" sz="4000" dirty="0"/>
          </a:p>
        </p:txBody>
      </p:sp>
      <p:sp>
        <p:nvSpPr>
          <p:cNvPr id="3" name="Content Placeholder 2">
            <a:extLst>
              <a:ext uri="{FF2B5EF4-FFF2-40B4-BE49-F238E27FC236}">
                <a16:creationId xmlns:a16="http://schemas.microsoft.com/office/drawing/2014/main" id="{E28EF8BB-0FCC-C14E-9E0D-FAB4B57B9F74}"/>
              </a:ext>
            </a:extLst>
          </p:cNvPr>
          <p:cNvSpPr>
            <a:spLocks noGrp="1"/>
          </p:cNvSpPr>
          <p:nvPr>
            <p:ph idx="1"/>
          </p:nvPr>
        </p:nvSpPr>
        <p:spPr>
          <a:xfrm>
            <a:off x="838200" y="1825625"/>
            <a:ext cx="6260690" cy="2038452"/>
          </a:xfrm>
        </p:spPr>
        <p:txBody>
          <a:bodyPr/>
          <a:lstStyle/>
          <a:p>
            <a:r>
              <a:rPr lang="en-US" dirty="0"/>
              <a:t>Examine star formation in the Cartwheel Galaxy in both optical and x-ray bands</a:t>
            </a:r>
          </a:p>
          <a:p>
            <a:r>
              <a:rPr lang="en-US" dirty="0"/>
              <a:t>Determine the sources of the ultra- and </a:t>
            </a:r>
            <a:r>
              <a:rPr lang="en-US" dirty="0" err="1"/>
              <a:t>hyperluminous</a:t>
            </a:r>
            <a:r>
              <a:rPr lang="en-US" dirty="0"/>
              <a:t> x-ray sources. </a:t>
            </a:r>
          </a:p>
        </p:txBody>
      </p:sp>
      <p:pic>
        <p:nvPicPr>
          <p:cNvPr id="5" name="Picture 4">
            <a:extLst>
              <a:ext uri="{FF2B5EF4-FFF2-40B4-BE49-F238E27FC236}">
                <a16:creationId xmlns:a16="http://schemas.microsoft.com/office/drawing/2014/main" id="{AA7C186A-FC54-394A-9212-8B75928C26AF}"/>
              </a:ext>
            </a:extLst>
          </p:cNvPr>
          <p:cNvPicPr>
            <a:picLocks noChangeAspect="1"/>
          </p:cNvPicPr>
          <p:nvPr/>
        </p:nvPicPr>
        <p:blipFill>
          <a:blip r:embed="rId2"/>
          <a:stretch>
            <a:fillRect/>
          </a:stretch>
        </p:blipFill>
        <p:spPr>
          <a:xfrm>
            <a:off x="7165257" y="2322120"/>
            <a:ext cx="3860391" cy="2978016"/>
          </a:xfrm>
          <a:prstGeom prst="rect">
            <a:avLst/>
          </a:prstGeom>
        </p:spPr>
      </p:pic>
      <p:sp>
        <p:nvSpPr>
          <p:cNvPr id="6" name="TextBox 5">
            <a:extLst>
              <a:ext uri="{FF2B5EF4-FFF2-40B4-BE49-F238E27FC236}">
                <a16:creationId xmlns:a16="http://schemas.microsoft.com/office/drawing/2014/main" id="{4B29CE70-B82C-374A-ADA7-AF3154DE36F4}"/>
              </a:ext>
            </a:extLst>
          </p:cNvPr>
          <p:cNvSpPr txBox="1"/>
          <p:nvPr/>
        </p:nvSpPr>
        <p:spPr>
          <a:xfrm>
            <a:off x="7165257" y="5410761"/>
            <a:ext cx="3860391" cy="830997"/>
          </a:xfrm>
          <a:prstGeom prst="rect">
            <a:avLst/>
          </a:prstGeom>
          <a:noFill/>
        </p:spPr>
        <p:txBody>
          <a:bodyPr wrap="square" rtlCol="0">
            <a:spAutoFit/>
          </a:bodyPr>
          <a:lstStyle/>
          <a:p>
            <a:pPr algn="ctr"/>
            <a:r>
              <a:rPr lang="en-US" sz="1200" dirty="0">
                <a:solidFill>
                  <a:schemeClr val="tx1">
                    <a:lumMod val="50000"/>
                    <a:lumOff val="50000"/>
                  </a:schemeClr>
                </a:solidFill>
              </a:rPr>
              <a:t>Credit: Composite: NASA/JPL/Caltech/</a:t>
            </a:r>
            <a:r>
              <a:rPr lang="en-US" sz="1200" dirty="0" err="1">
                <a:solidFill>
                  <a:schemeClr val="tx1">
                    <a:lumMod val="50000"/>
                    <a:lumOff val="50000"/>
                  </a:schemeClr>
                </a:solidFill>
              </a:rPr>
              <a:t>P.Appleton</a:t>
            </a:r>
            <a:r>
              <a:rPr lang="en-US" sz="1200" dirty="0">
                <a:solidFill>
                  <a:schemeClr val="tx1">
                    <a:lumMod val="50000"/>
                    <a:lumOff val="50000"/>
                  </a:schemeClr>
                </a:solidFill>
              </a:rPr>
              <a:t> et al. X-ray: NASA/CXC/</a:t>
            </a:r>
            <a:r>
              <a:rPr lang="en-US" sz="1200" dirty="0" err="1">
                <a:solidFill>
                  <a:schemeClr val="tx1">
                    <a:lumMod val="50000"/>
                    <a:lumOff val="50000"/>
                  </a:schemeClr>
                </a:solidFill>
              </a:rPr>
              <a:t>A.Wolter</a:t>
            </a:r>
            <a:r>
              <a:rPr lang="en-US" sz="1200" dirty="0">
                <a:solidFill>
                  <a:schemeClr val="tx1">
                    <a:lumMod val="50000"/>
                    <a:lumOff val="50000"/>
                  </a:schemeClr>
                </a:solidFill>
              </a:rPr>
              <a:t> &amp; </a:t>
            </a:r>
            <a:r>
              <a:rPr lang="en-US" sz="1200" dirty="0" err="1">
                <a:solidFill>
                  <a:schemeClr val="tx1">
                    <a:lumMod val="50000"/>
                    <a:lumOff val="50000"/>
                  </a:schemeClr>
                </a:solidFill>
              </a:rPr>
              <a:t>G.Trinchieri</a:t>
            </a:r>
            <a:r>
              <a:rPr lang="en-US" sz="1200" dirty="0">
                <a:solidFill>
                  <a:schemeClr val="tx1">
                    <a:lumMod val="50000"/>
                    <a:lumOff val="50000"/>
                  </a:schemeClr>
                </a:solidFill>
              </a:rPr>
              <a:t> et al.</a:t>
            </a:r>
          </a:p>
          <a:p>
            <a:pPr algn="ctr"/>
            <a:r>
              <a:rPr lang="en-US" sz="1200" dirty="0">
                <a:solidFill>
                  <a:schemeClr val="tx1">
                    <a:lumMod val="50000"/>
                    <a:lumOff val="50000"/>
                  </a:schemeClr>
                </a:solidFill>
              </a:rPr>
              <a:t>https://</a:t>
            </a:r>
            <a:r>
              <a:rPr lang="en-US" sz="1200" dirty="0" err="1">
                <a:solidFill>
                  <a:schemeClr val="tx1">
                    <a:lumMod val="50000"/>
                    <a:lumOff val="50000"/>
                  </a:schemeClr>
                </a:solidFill>
              </a:rPr>
              <a:t>chandra.harvard.edu</a:t>
            </a:r>
            <a:r>
              <a:rPr lang="en-US" sz="1200" dirty="0">
                <a:solidFill>
                  <a:schemeClr val="tx1">
                    <a:lumMod val="50000"/>
                    <a:lumOff val="50000"/>
                  </a:schemeClr>
                </a:solidFill>
              </a:rPr>
              <a:t>/photo/2006/cartwheel/</a:t>
            </a:r>
          </a:p>
          <a:p>
            <a:endParaRPr lang="en-US" sz="1200" dirty="0">
              <a:solidFill>
                <a:schemeClr val="tx1">
                  <a:lumMod val="50000"/>
                  <a:lumOff val="50000"/>
                </a:schemeClr>
              </a:solidFill>
            </a:endParaRPr>
          </a:p>
        </p:txBody>
      </p:sp>
      <p:sp>
        <p:nvSpPr>
          <p:cNvPr id="7" name="TextBox 6">
            <a:extLst>
              <a:ext uri="{FF2B5EF4-FFF2-40B4-BE49-F238E27FC236}">
                <a16:creationId xmlns:a16="http://schemas.microsoft.com/office/drawing/2014/main" id="{2109EAC4-9B77-0C48-AAC3-FF9AD7AA2393}"/>
              </a:ext>
            </a:extLst>
          </p:cNvPr>
          <p:cNvSpPr txBox="1"/>
          <p:nvPr/>
        </p:nvSpPr>
        <p:spPr>
          <a:xfrm>
            <a:off x="2497393" y="3722638"/>
            <a:ext cx="4375355" cy="2308324"/>
          </a:xfrm>
          <a:prstGeom prst="rect">
            <a:avLst/>
          </a:prstGeom>
          <a:noFill/>
        </p:spPr>
        <p:txBody>
          <a:bodyPr wrap="square" rtlCol="0">
            <a:spAutoFit/>
          </a:bodyPr>
          <a:lstStyle/>
          <a:p>
            <a:pPr algn="just"/>
            <a:r>
              <a:rPr lang="en-US" dirty="0"/>
              <a:t>“The unusual shape of the Cartwheel Galaxy is likely due to a collision with one of the smaller galaxies on the lower left several hundred million years ago. The smaller galaxy produced compression waves in the gas of the Cartwheel as it plunged through it. These compression waves trigger bursts of star formation. “</a:t>
            </a:r>
          </a:p>
        </p:txBody>
      </p:sp>
    </p:spTree>
    <p:extLst>
      <p:ext uri="{BB962C8B-B14F-4D97-AF65-F5344CB8AC3E}">
        <p14:creationId xmlns:p14="http://schemas.microsoft.com/office/powerpoint/2010/main" val="4261090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8240C-68EE-F749-B1D1-C9EB6AFAF7E8}"/>
              </a:ext>
            </a:extLst>
          </p:cNvPr>
          <p:cNvSpPr>
            <a:spLocks noGrp="1"/>
          </p:cNvSpPr>
          <p:nvPr>
            <p:ph type="title"/>
          </p:nvPr>
        </p:nvSpPr>
        <p:spPr>
          <a:xfrm>
            <a:off x="838200" y="365125"/>
            <a:ext cx="10515600" cy="1325563"/>
          </a:xfrm>
        </p:spPr>
        <p:txBody>
          <a:bodyPr/>
          <a:lstStyle/>
          <a:p>
            <a:r>
              <a:rPr lang="en-US" dirty="0"/>
              <a:t>Within js9, retrieve the optical image </a:t>
            </a:r>
          </a:p>
        </p:txBody>
      </p:sp>
      <p:sp>
        <p:nvSpPr>
          <p:cNvPr id="3" name="Content Placeholder 2">
            <a:extLst>
              <a:ext uri="{FF2B5EF4-FFF2-40B4-BE49-F238E27FC236}">
                <a16:creationId xmlns:a16="http://schemas.microsoft.com/office/drawing/2014/main" id="{E0F0A8DD-A255-324E-9CE1-92BCCF91AF93}"/>
              </a:ext>
            </a:extLst>
          </p:cNvPr>
          <p:cNvSpPr>
            <a:spLocks noGrp="1"/>
          </p:cNvSpPr>
          <p:nvPr>
            <p:ph idx="1"/>
          </p:nvPr>
        </p:nvSpPr>
        <p:spPr/>
        <p:txBody>
          <a:bodyPr/>
          <a:lstStyle/>
          <a:p>
            <a:r>
              <a:rPr lang="en-US" dirty="0"/>
              <a:t>Synchronize crosshairs to move them simultaneously over points of interest in the x-ray (left) and optical </a:t>
            </a:r>
            <a:r>
              <a:rPr lang="en-US"/>
              <a:t>(right) </a:t>
            </a:r>
            <a:r>
              <a:rPr lang="en-US" dirty="0"/>
              <a:t>images.</a:t>
            </a:r>
          </a:p>
          <a:p>
            <a:endParaRPr lang="en-US" dirty="0"/>
          </a:p>
        </p:txBody>
      </p:sp>
      <p:sp>
        <p:nvSpPr>
          <p:cNvPr id="4" name="Rectangle 2">
            <a:extLst>
              <a:ext uri="{FF2B5EF4-FFF2-40B4-BE49-F238E27FC236}">
                <a16:creationId xmlns:a16="http://schemas.microsoft.com/office/drawing/2014/main" id="{107FC773-B8AF-BD43-AE7D-214EE7F202E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3">
            <a:extLst>
              <a:ext uri="{FF2B5EF4-FFF2-40B4-BE49-F238E27FC236}">
                <a16:creationId xmlns:a16="http://schemas.microsoft.com/office/drawing/2014/main" id="{3B8BB2A4-653D-494C-BE48-8A36D8C6B47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883999" y="2620150"/>
            <a:ext cx="5559617" cy="387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986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9F133-525A-4749-9582-6BB6599105EF}"/>
              </a:ext>
            </a:extLst>
          </p:cNvPr>
          <p:cNvSpPr>
            <a:spLocks noGrp="1"/>
          </p:cNvSpPr>
          <p:nvPr>
            <p:ph type="title"/>
          </p:nvPr>
        </p:nvSpPr>
        <p:spPr/>
        <p:txBody>
          <a:bodyPr/>
          <a:lstStyle/>
          <a:p>
            <a:r>
              <a:rPr lang="en-US" dirty="0"/>
              <a:t>Determine approximate time of collision</a:t>
            </a:r>
          </a:p>
        </p:txBody>
      </p:sp>
      <p:sp>
        <p:nvSpPr>
          <p:cNvPr id="3" name="Content Placeholder 2">
            <a:extLst>
              <a:ext uri="{FF2B5EF4-FFF2-40B4-BE49-F238E27FC236}">
                <a16:creationId xmlns:a16="http://schemas.microsoft.com/office/drawing/2014/main" id="{F53D79CB-2EB1-A34A-A246-D168AB3699C3}"/>
              </a:ext>
            </a:extLst>
          </p:cNvPr>
          <p:cNvSpPr>
            <a:spLocks noGrp="1"/>
          </p:cNvSpPr>
          <p:nvPr>
            <p:ph idx="1"/>
          </p:nvPr>
        </p:nvSpPr>
        <p:spPr>
          <a:xfrm>
            <a:off x="838200" y="1825625"/>
            <a:ext cx="5442284" cy="4351338"/>
          </a:xfrm>
        </p:spPr>
        <p:txBody>
          <a:bodyPr>
            <a:normAutofit fontScale="92500" lnSpcReduction="10000"/>
          </a:bodyPr>
          <a:lstStyle/>
          <a:p>
            <a:r>
              <a:rPr lang="en-US" dirty="0"/>
              <a:t>In js9, find the size of the Cartwheel’s ring using a circular region as shown to the left.  This radius is in arc sec and can be converted to radians.  The size in light years is found using the small angle formula  and a distance of ~380 million </a:t>
            </a:r>
            <a:r>
              <a:rPr lang="en-US" dirty="0" err="1"/>
              <a:t>ly</a:t>
            </a:r>
            <a:r>
              <a:rPr lang="en-US" dirty="0"/>
              <a:t>.</a:t>
            </a:r>
          </a:p>
          <a:p>
            <a:r>
              <a:rPr lang="en-US" dirty="0"/>
              <a:t> Use the expansion rate of 200,000 miles per hour to determine about when the smaller galaxy collided with the Cartwheel. (~ 300 million years ago)</a:t>
            </a:r>
          </a:p>
          <a:p>
            <a:endParaRPr lang="en-US" dirty="0"/>
          </a:p>
        </p:txBody>
      </p:sp>
      <p:pic>
        <p:nvPicPr>
          <p:cNvPr id="2052" name="Picture 4">
            <a:extLst>
              <a:ext uri="{FF2B5EF4-FFF2-40B4-BE49-F238E27FC236}">
                <a16:creationId xmlns:a16="http://schemas.microsoft.com/office/drawing/2014/main" id="{A104FF60-E159-8A48-A7E5-A64F422A1C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8265" y="1366378"/>
            <a:ext cx="4060942" cy="5269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51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E299F-A124-0647-8375-B38DD64DFA02}"/>
              </a:ext>
            </a:extLst>
          </p:cNvPr>
          <p:cNvSpPr>
            <a:spLocks noGrp="1"/>
          </p:cNvSpPr>
          <p:nvPr>
            <p:ph type="title"/>
          </p:nvPr>
        </p:nvSpPr>
        <p:spPr/>
        <p:txBody>
          <a:bodyPr/>
          <a:lstStyle/>
          <a:p>
            <a:r>
              <a:rPr lang="en-US" dirty="0"/>
              <a:t>Optical vs X-ray Images</a:t>
            </a:r>
          </a:p>
        </p:txBody>
      </p:sp>
      <p:sp>
        <p:nvSpPr>
          <p:cNvPr id="3" name="Content Placeholder 2">
            <a:extLst>
              <a:ext uri="{FF2B5EF4-FFF2-40B4-BE49-F238E27FC236}">
                <a16:creationId xmlns:a16="http://schemas.microsoft.com/office/drawing/2014/main" id="{50B3DFC6-0E26-864F-8145-9DF72822D4D2}"/>
              </a:ext>
            </a:extLst>
          </p:cNvPr>
          <p:cNvSpPr>
            <a:spLocks noGrp="1"/>
          </p:cNvSpPr>
          <p:nvPr>
            <p:ph idx="1"/>
          </p:nvPr>
        </p:nvSpPr>
        <p:spPr>
          <a:xfrm>
            <a:off x="838200" y="1825625"/>
            <a:ext cx="7463589" cy="4351338"/>
          </a:xfrm>
        </p:spPr>
        <p:txBody>
          <a:bodyPr/>
          <a:lstStyle/>
          <a:p>
            <a:r>
              <a:rPr lang="en-US" dirty="0"/>
              <a:t>Bright blue knots of star formation in the Cartwheel’s Ring in the Hubble image on the top correspond to ultra- and </a:t>
            </a:r>
            <a:r>
              <a:rPr lang="en-US" dirty="0" err="1"/>
              <a:t>hyperluminous</a:t>
            </a:r>
            <a:r>
              <a:rPr lang="en-US" dirty="0"/>
              <a:t> x-ray sources in the Chandra image on the bottom.</a:t>
            </a:r>
          </a:p>
          <a:p>
            <a:r>
              <a:rPr lang="en-US" dirty="0"/>
              <a:t>X-ray sources along the ring could be supernova remnants, neutron stars or black holes because the lifetime of a massive star is less than 300 MY which is about when the galaxy collision occurred and new star formation was triggered.</a:t>
            </a:r>
          </a:p>
          <a:p>
            <a:endParaRPr lang="en-US" dirty="0"/>
          </a:p>
          <a:p>
            <a:endParaRPr lang="en-US" dirty="0"/>
          </a:p>
        </p:txBody>
      </p:sp>
      <p:pic>
        <p:nvPicPr>
          <p:cNvPr id="3076" name="Picture 4">
            <a:extLst>
              <a:ext uri="{FF2B5EF4-FFF2-40B4-BE49-F238E27FC236}">
                <a16:creationId xmlns:a16="http://schemas.microsoft.com/office/drawing/2014/main" id="{0A6C5B9C-B8C3-E74F-894F-E8B4281C98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4546" y="3801895"/>
            <a:ext cx="2148971" cy="214897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DA699C7B-E74F-3242-BD21-B5549FF1F1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4552" y="918997"/>
            <a:ext cx="2148972" cy="21489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3850BF9-E550-D645-8259-27EF0C685170}"/>
              </a:ext>
            </a:extLst>
          </p:cNvPr>
          <p:cNvSpPr txBox="1"/>
          <p:nvPr/>
        </p:nvSpPr>
        <p:spPr>
          <a:xfrm>
            <a:off x="8824546" y="3161286"/>
            <a:ext cx="2148978" cy="400110"/>
          </a:xfrm>
          <a:prstGeom prst="rect">
            <a:avLst/>
          </a:prstGeom>
          <a:noFill/>
        </p:spPr>
        <p:txBody>
          <a:bodyPr wrap="square" rtlCol="0">
            <a:spAutoFit/>
          </a:bodyPr>
          <a:lstStyle/>
          <a:p>
            <a:pPr algn="ctr"/>
            <a:r>
              <a:rPr lang="en-US" sz="1000" dirty="0"/>
              <a:t>(Credit: NASA/JPL/Caltech/</a:t>
            </a:r>
            <a:r>
              <a:rPr lang="en-US" sz="1000" dirty="0" err="1"/>
              <a:t>P.Appleton</a:t>
            </a:r>
            <a:r>
              <a:rPr lang="en-US" sz="1000" dirty="0"/>
              <a:t> et al.)</a:t>
            </a:r>
          </a:p>
        </p:txBody>
      </p:sp>
      <p:sp>
        <p:nvSpPr>
          <p:cNvPr id="6" name="TextBox 5">
            <a:extLst>
              <a:ext uri="{FF2B5EF4-FFF2-40B4-BE49-F238E27FC236}">
                <a16:creationId xmlns:a16="http://schemas.microsoft.com/office/drawing/2014/main" id="{0822B2DA-5943-0345-8356-6E82AD4D95ED}"/>
              </a:ext>
            </a:extLst>
          </p:cNvPr>
          <p:cNvSpPr txBox="1"/>
          <p:nvPr/>
        </p:nvSpPr>
        <p:spPr>
          <a:xfrm>
            <a:off x="8780138" y="6086661"/>
            <a:ext cx="2193379" cy="400110"/>
          </a:xfrm>
          <a:prstGeom prst="rect">
            <a:avLst/>
          </a:prstGeom>
          <a:noFill/>
        </p:spPr>
        <p:txBody>
          <a:bodyPr wrap="square" rtlCol="0">
            <a:spAutoFit/>
          </a:bodyPr>
          <a:lstStyle/>
          <a:p>
            <a:pPr algn="ctr"/>
            <a:r>
              <a:rPr lang="en-US" sz="1000" dirty="0"/>
              <a:t>(Credit: NASA/CXC/</a:t>
            </a:r>
            <a:r>
              <a:rPr lang="en-US" sz="1000" dirty="0" err="1"/>
              <a:t>A.Wolter</a:t>
            </a:r>
            <a:r>
              <a:rPr lang="en-US" sz="1000" dirty="0"/>
              <a:t> &amp; </a:t>
            </a:r>
            <a:r>
              <a:rPr lang="en-US" sz="1000" dirty="0" err="1"/>
              <a:t>G.Trinchieri</a:t>
            </a:r>
            <a:r>
              <a:rPr lang="en-US" sz="1000" dirty="0"/>
              <a:t> et al.)</a:t>
            </a:r>
          </a:p>
        </p:txBody>
      </p:sp>
    </p:spTree>
    <p:extLst>
      <p:ext uri="{BB962C8B-B14F-4D97-AF65-F5344CB8AC3E}">
        <p14:creationId xmlns:p14="http://schemas.microsoft.com/office/powerpoint/2010/main" val="2633148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E2E6B-0C82-4E41-96A1-7E6A01985539}"/>
              </a:ext>
            </a:extLst>
          </p:cNvPr>
          <p:cNvSpPr>
            <a:spLocks noGrp="1"/>
          </p:cNvSpPr>
          <p:nvPr>
            <p:ph type="title"/>
          </p:nvPr>
        </p:nvSpPr>
        <p:spPr/>
        <p:txBody>
          <a:bodyPr/>
          <a:lstStyle/>
          <a:p>
            <a:r>
              <a:rPr lang="en-US" dirty="0"/>
              <a:t>Students can compare their results to those of astrophysicists!</a:t>
            </a:r>
          </a:p>
        </p:txBody>
      </p:sp>
      <p:sp>
        <p:nvSpPr>
          <p:cNvPr id="3" name="Content Placeholder 2">
            <a:extLst>
              <a:ext uri="{FF2B5EF4-FFF2-40B4-BE49-F238E27FC236}">
                <a16:creationId xmlns:a16="http://schemas.microsoft.com/office/drawing/2014/main" id="{9F7F28D5-DF30-D745-98E4-FDD6E029A12C}"/>
              </a:ext>
            </a:extLst>
          </p:cNvPr>
          <p:cNvSpPr>
            <a:spLocks noGrp="1"/>
          </p:cNvSpPr>
          <p:nvPr>
            <p:ph idx="1"/>
          </p:nvPr>
        </p:nvSpPr>
        <p:spPr>
          <a:xfrm>
            <a:off x="838200" y="1825625"/>
            <a:ext cx="7344266" cy="4351338"/>
          </a:xfrm>
        </p:spPr>
        <p:txBody>
          <a:bodyPr>
            <a:normAutofit fontScale="62500" lnSpcReduction="20000"/>
          </a:bodyPr>
          <a:lstStyle/>
          <a:p>
            <a:r>
              <a:rPr lang="en-US" sz="4000" dirty="0"/>
              <a:t>“The two most likely sources of X-ray emission associated with massive young star-forming regions are probably supernovae (</a:t>
            </a:r>
            <a:r>
              <a:rPr lang="en-US" sz="4000" dirty="0" err="1"/>
              <a:t>SNe</a:t>
            </a:r>
            <a:r>
              <a:rPr lang="en-US" sz="4000" dirty="0"/>
              <a:t>) or extremely young SN remnants (SNRs) and the high-mass X-ray binaries (HMXBs). We can almost rule-out low-mass X-ray binaries (LMXBs) to be the significant sources for H/ULXs along the Cartwheel narrow ring, although intermediate mass black holes (IMBHs, see review by Miller &amp; Colbert 2003) are likely viable. It is conceivable that LMXBs and/or background sources could be responsible for the three ULXs interior to the ring. Three “ULXs” outside the Cartwheel with faint optical counterparts are likely background galaxies. “ </a:t>
            </a:r>
            <a:r>
              <a:rPr lang="en-US" sz="2000" i="1" dirty="0"/>
              <a:t>Nonnuclear Hyper/</a:t>
            </a:r>
            <a:r>
              <a:rPr lang="en-US" sz="2000" i="1" dirty="0" err="1"/>
              <a:t>Ultraluminous</a:t>
            </a:r>
            <a:r>
              <a:rPr lang="en-US" sz="2000" i="1" dirty="0"/>
              <a:t> X-Ray Sources in the </a:t>
            </a:r>
            <a:r>
              <a:rPr lang="en-US" sz="2000" i="1" dirty="0" err="1"/>
              <a:t>Starbursting</a:t>
            </a:r>
            <a:r>
              <a:rPr lang="en-US" sz="2000" i="1" dirty="0"/>
              <a:t> Cartwheel Ring Galaxy</a:t>
            </a:r>
            <a:r>
              <a:rPr lang="en-US" sz="2000" dirty="0"/>
              <a:t>, Yu Gao,</a:t>
            </a:r>
            <a:r>
              <a:rPr lang="en-US" sz="2000" baseline="30000" dirty="0"/>
              <a:t>1</a:t>
            </a:r>
            <a:r>
              <a:rPr lang="en-US" sz="2000" dirty="0"/>
              <a:t> Q. Daniel Wang,</a:t>
            </a:r>
            <a:r>
              <a:rPr lang="en-US" sz="2000" baseline="30000" dirty="0"/>
              <a:t>1</a:t>
            </a:r>
            <a:r>
              <a:rPr lang="en-US" sz="2000" dirty="0"/>
              <a:t> P. N. Appleton,</a:t>
            </a:r>
            <a:r>
              <a:rPr lang="en-US" sz="2000" baseline="30000" dirty="0"/>
              <a:t>2</a:t>
            </a:r>
            <a:r>
              <a:rPr lang="en-US" sz="2000" dirty="0"/>
              <a:t> and Ray A. Lucas</a:t>
            </a:r>
            <a:r>
              <a:rPr lang="en-US" sz="2000" baseline="30000" dirty="0"/>
              <a:t>3</a:t>
            </a:r>
            <a:r>
              <a:rPr lang="en-US" sz="2000" dirty="0"/>
              <a:t>,</a:t>
            </a:r>
            <a:r>
              <a:rPr lang="en-US" sz="2000" b="1" dirty="0"/>
              <a:t> The Astrophysical Journal Letters</a:t>
            </a:r>
            <a:r>
              <a:rPr lang="en-US" sz="2000" dirty="0"/>
              <a:t>, 596:L171–L174, 2003 October 20. </a:t>
            </a:r>
          </a:p>
          <a:p>
            <a:endParaRPr lang="en-US" sz="2200" dirty="0"/>
          </a:p>
        </p:txBody>
      </p:sp>
      <p:pic>
        <p:nvPicPr>
          <p:cNvPr id="4" name="Picture 3">
            <a:extLst>
              <a:ext uri="{FF2B5EF4-FFF2-40B4-BE49-F238E27FC236}">
                <a16:creationId xmlns:a16="http://schemas.microsoft.com/office/drawing/2014/main" id="{732AD2D1-4062-864D-B496-11DE8CF5CBE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434" y="1291473"/>
            <a:ext cx="2443170" cy="2401478"/>
          </a:xfrm>
          <a:prstGeom prst="rect">
            <a:avLst/>
          </a:prstGeom>
          <a:noFill/>
          <a:ln>
            <a:noFill/>
          </a:ln>
        </p:spPr>
      </p:pic>
      <p:pic>
        <p:nvPicPr>
          <p:cNvPr id="5" name="Picture 4">
            <a:extLst>
              <a:ext uri="{FF2B5EF4-FFF2-40B4-BE49-F238E27FC236}">
                <a16:creationId xmlns:a16="http://schemas.microsoft.com/office/drawing/2014/main" id="{E169CC22-59C2-6045-AB80-F3B87B67CBD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434" y="3429000"/>
            <a:ext cx="2613895" cy="2394408"/>
          </a:xfrm>
          <a:prstGeom prst="rect">
            <a:avLst/>
          </a:prstGeom>
          <a:noFill/>
          <a:ln>
            <a:noFill/>
          </a:ln>
        </p:spPr>
      </p:pic>
    </p:spTree>
    <p:extLst>
      <p:ext uri="{BB962C8B-B14F-4D97-AF65-F5344CB8AC3E}">
        <p14:creationId xmlns:p14="http://schemas.microsoft.com/office/powerpoint/2010/main" val="3326018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BC0DD-9E92-7145-9749-88EEF4826CA2}"/>
              </a:ext>
            </a:extLst>
          </p:cNvPr>
          <p:cNvSpPr>
            <a:spLocks noGrp="1"/>
          </p:cNvSpPr>
          <p:nvPr>
            <p:ph type="title"/>
          </p:nvPr>
        </p:nvSpPr>
        <p:spPr>
          <a:xfrm>
            <a:off x="838200" y="365125"/>
            <a:ext cx="10515600" cy="1325563"/>
          </a:xfrm>
        </p:spPr>
        <p:txBody>
          <a:bodyPr/>
          <a:lstStyle/>
          <a:p>
            <a:r>
              <a:rPr lang="en-US" dirty="0"/>
              <a:t>Finding x-ray FITS files for analysis in js9</a:t>
            </a:r>
          </a:p>
        </p:txBody>
      </p:sp>
      <p:sp>
        <p:nvSpPr>
          <p:cNvPr id="9" name="Content Placeholder 8">
            <a:extLst>
              <a:ext uri="{FF2B5EF4-FFF2-40B4-BE49-F238E27FC236}">
                <a16:creationId xmlns:a16="http://schemas.microsoft.com/office/drawing/2014/main" id="{91687914-6C6D-5B4A-8FBE-2DAD2EB9DD9E}"/>
              </a:ext>
            </a:extLst>
          </p:cNvPr>
          <p:cNvSpPr>
            <a:spLocks noGrp="1"/>
          </p:cNvSpPr>
          <p:nvPr>
            <p:ph idx="1"/>
          </p:nvPr>
        </p:nvSpPr>
        <p:spPr>
          <a:xfrm>
            <a:off x="838200" y="1825625"/>
            <a:ext cx="10515600" cy="4351338"/>
          </a:xfrm>
        </p:spPr>
        <p:txBody>
          <a:bodyPr/>
          <a:lstStyle/>
          <a:p>
            <a:r>
              <a:rPr lang="en-US" dirty="0"/>
              <a:t>Use the Unofficial Chandra Archive Search with the Observation ID found from the Chandra Photo Album</a:t>
            </a:r>
          </a:p>
          <a:p>
            <a:r>
              <a:rPr lang="en-US" dirty="0"/>
              <a:t>Great for students to find files to do their own research!</a:t>
            </a:r>
          </a:p>
          <a:p>
            <a:endParaRPr lang="en-US" dirty="0"/>
          </a:p>
        </p:txBody>
      </p:sp>
      <p:pic>
        <p:nvPicPr>
          <p:cNvPr id="11" name="Content Placeholder 4">
            <a:extLst>
              <a:ext uri="{FF2B5EF4-FFF2-40B4-BE49-F238E27FC236}">
                <a16:creationId xmlns:a16="http://schemas.microsoft.com/office/drawing/2014/main" id="{F6E021B8-A989-594C-8ED4-DE1C2470857E}"/>
              </a:ext>
            </a:extLst>
          </p:cNvPr>
          <p:cNvPicPr>
            <a:picLocks noChangeAspect="1"/>
          </p:cNvPicPr>
          <p:nvPr/>
        </p:nvPicPr>
        <p:blipFill>
          <a:blip r:embed="rId2"/>
          <a:stretch>
            <a:fillRect/>
          </a:stretch>
        </p:blipFill>
        <p:spPr>
          <a:xfrm>
            <a:off x="1220473" y="3273173"/>
            <a:ext cx="4130453" cy="2773067"/>
          </a:xfrm>
          <a:prstGeom prst="rect">
            <a:avLst/>
          </a:prstGeom>
        </p:spPr>
      </p:pic>
      <p:sp>
        <p:nvSpPr>
          <p:cNvPr id="3" name="TextBox 2">
            <a:extLst>
              <a:ext uri="{FF2B5EF4-FFF2-40B4-BE49-F238E27FC236}">
                <a16:creationId xmlns:a16="http://schemas.microsoft.com/office/drawing/2014/main" id="{A31065F2-221D-0A40-9FDF-299092B32DD9}"/>
              </a:ext>
            </a:extLst>
          </p:cNvPr>
          <p:cNvSpPr txBox="1"/>
          <p:nvPr/>
        </p:nvSpPr>
        <p:spPr>
          <a:xfrm>
            <a:off x="1579826" y="6089633"/>
            <a:ext cx="3021918" cy="646331"/>
          </a:xfrm>
          <a:prstGeom prst="rect">
            <a:avLst/>
          </a:prstGeom>
          <a:noFill/>
        </p:spPr>
        <p:txBody>
          <a:bodyPr wrap="none" rtlCol="0">
            <a:spAutoFit/>
          </a:bodyPr>
          <a:lstStyle/>
          <a:p>
            <a:r>
              <a:rPr lang="en-US" dirty="0">
                <a:hlinkClick r:id="rId3"/>
              </a:rPr>
              <a:t>https://chandra.si.edu/photo/</a:t>
            </a:r>
            <a:endParaRPr lang="en-US" dirty="0"/>
          </a:p>
          <a:p>
            <a:endParaRPr lang="en-US" dirty="0"/>
          </a:p>
        </p:txBody>
      </p:sp>
      <p:sp>
        <p:nvSpPr>
          <p:cNvPr id="4" name="TextBox 3">
            <a:extLst>
              <a:ext uri="{FF2B5EF4-FFF2-40B4-BE49-F238E27FC236}">
                <a16:creationId xmlns:a16="http://schemas.microsoft.com/office/drawing/2014/main" id="{89D8DA4B-F071-E346-BDD3-FA80306E204F}"/>
              </a:ext>
            </a:extLst>
          </p:cNvPr>
          <p:cNvSpPr txBox="1"/>
          <p:nvPr/>
        </p:nvSpPr>
        <p:spPr>
          <a:xfrm>
            <a:off x="5945402" y="6040596"/>
            <a:ext cx="4624151" cy="646331"/>
          </a:xfrm>
          <a:prstGeom prst="rect">
            <a:avLst/>
          </a:prstGeom>
          <a:noFill/>
        </p:spPr>
        <p:txBody>
          <a:bodyPr wrap="none" rtlCol="0">
            <a:spAutoFit/>
          </a:bodyPr>
          <a:lstStyle/>
          <a:p>
            <a:r>
              <a:rPr lang="en-US" dirty="0">
                <a:hlinkClick r:id="rId4"/>
              </a:rPr>
              <a:t>https://www.cfa.si.edu/archive/chandra/search</a:t>
            </a:r>
            <a:endParaRPr lang="en-US" dirty="0"/>
          </a:p>
          <a:p>
            <a:endParaRPr lang="en-US" dirty="0"/>
          </a:p>
        </p:txBody>
      </p:sp>
      <p:pic>
        <p:nvPicPr>
          <p:cNvPr id="8" name="Picture 7">
            <a:extLst>
              <a:ext uri="{FF2B5EF4-FFF2-40B4-BE49-F238E27FC236}">
                <a16:creationId xmlns:a16="http://schemas.microsoft.com/office/drawing/2014/main" id="{E0EBB75D-3ED2-5D4D-B2AD-7C7F1B98BF9E}"/>
              </a:ext>
            </a:extLst>
          </p:cNvPr>
          <p:cNvPicPr>
            <a:picLocks noChangeAspect="1"/>
          </p:cNvPicPr>
          <p:nvPr/>
        </p:nvPicPr>
        <p:blipFill>
          <a:blip r:embed="rId5"/>
          <a:stretch>
            <a:fillRect/>
          </a:stretch>
        </p:blipFill>
        <p:spPr>
          <a:xfrm>
            <a:off x="5945402" y="3331255"/>
            <a:ext cx="4813921" cy="2656901"/>
          </a:xfrm>
          <a:prstGeom prst="rect">
            <a:avLst/>
          </a:prstGeom>
        </p:spPr>
      </p:pic>
    </p:spTree>
    <p:extLst>
      <p:ext uri="{BB962C8B-B14F-4D97-AF65-F5344CB8AC3E}">
        <p14:creationId xmlns:p14="http://schemas.microsoft.com/office/powerpoint/2010/main" val="955591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6A500-CCF1-D647-8E8E-00B1E8C4245D}"/>
              </a:ext>
            </a:extLst>
          </p:cNvPr>
          <p:cNvSpPr>
            <a:spLocks noGrp="1"/>
          </p:cNvSpPr>
          <p:nvPr>
            <p:ph type="title"/>
          </p:nvPr>
        </p:nvSpPr>
        <p:spPr/>
        <p:txBody>
          <a:bodyPr/>
          <a:lstStyle/>
          <a:p>
            <a:r>
              <a:rPr lang="en-US" dirty="0"/>
              <a:t>Load FITS files from other missions!</a:t>
            </a:r>
          </a:p>
        </p:txBody>
      </p:sp>
      <p:pic>
        <p:nvPicPr>
          <p:cNvPr id="5122" name="Picture 2">
            <a:extLst>
              <a:ext uri="{FF2B5EF4-FFF2-40B4-BE49-F238E27FC236}">
                <a16:creationId xmlns:a16="http://schemas.microsoft.com/office/drawing/2014/main" id="{4AC327EB-B611-5E4A-9C76-A49AF8BA7CB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2598977"/>
            <a:ext cx="10515600" cy="28046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810144-71D4-B047-8C43-3D253897EA4E}"/>
              </a:ext>
            </a:extLst>
          </p:cNvPr>
          <p:cNvSpPr txBox="1"/>
          <p:nvPr/>
        </p:nvSpPr>
        <p:spPr>
          <a:xfrm>
            <a:off x="2098589" y="1579478"/>
            <a:ext cx="7994821" cy="861774"/>
          </a:xfrm>
          <a:prstGeom prst="rect">
            <a:avLst/>
          </a:prstGeom>
          <a:noFill/>
        </p:spPr>
        <p:txBody>
          <a:bodyPr wrap="square" rtlCol="0">
            <a:spAutoFit/>
          </a:bodyPr>
          <a:lstStyle/>
          <a:p>
            <a:pPr algn="ctr"/>
            <a:r>
              <a:rPr lang="en-US" sz="3200" dirty="0">
                <a:hlinkClick r:id="rId3"/>
              </a:rPr>
              <a:t>https://fits.gsfc.nasa.gov/fits_samples.html</a:t>
            </a:r>
            <a:endParaRPr lang="en-US" sz="3200" dirty="0"/>
          </a:p>
          <a:p>
            <a:pPr algn="ctr"/>
            <a:endParaRPr lang="en-US" dirty="0"/>
          </a:p>
        </p:txBody>
      </p:sp>
    </p:spTree>
    <p:extLst>
      <p:ext uri="{BB962C8B-B14F-4D97-AF65-F5344CB8AC3E}">
        <p14:creationId xmlns:p14="http://schemas.microsoft.com/office/powerpoint/2010/main" val="27949775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12452</TotalTime>
  <Words>1529</Words>
  <Application>Microsoft Macintosh PowerPoint</Application>
  <PresentationFormat>Widescreen</PresentationFormat>
  <Paragraphs>81</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Analyzing Astronomy Data</vt:lpstr>
      <vt:lpstr>What is js9? It...</vt:lpstr>
      <vt:lpstr>Js9 is easy to use with pull down menus</vt:lpstr>
      <vt:lpstr>Self contained activities with js9, learn about</vt:lpstr>
      <vt:lpstr>False color images</vt:lpstr>
      <vt:lpstr>Activity #1 “Making a 3-color composite”</vt:lpstr>
      <vt:lpstr>Activity #2 “X-Ray Spectroscopy of SNRs”</vt:lpstr>
      <vt:lpstr>Produce an Energy Spectrum</vt:lpstr>
      <vt:lpstr>Spectra of Type 1a vs Type 2 SNR</vt:lpstr>
      <vt:lpstr>Activity #3: Analyzing X-Ray Pulses of Stellar Cores</vt:lpstr>
      <vt:lpstr>Period of Rotation of Cen X-3</vt:lpstr>
      <vt:lpstr>Period of Rotation of GK Per</vt:lpstr>
      <vt:lpstr>Try period folds over the possible range</vt:lpstr>
      <vt:lpstr>Compare centripetal and gravitational acceleration</vt:lpstr>
      <vt:lpstr>Activity #4: U/HLX’s in the Cartwheel Galaxy </vt:lpstr>
      <vt:lpstr>Within js9, retrieve the optical image </vt:lpstr>
      <vt:lpstr>Determine approximate time of collision</vt:lpstr>
      <vt:lpstr>Optical vs X-ray Images</vt:lpstr>
      <vt:lpstr>Students can compare their results to those of astrophysicists!</vt:lpstr>
      <vt:lpstr>Finding x-ray FITS files for analysis in js9</vt:lpstr>
      <vt:lpstr>Load FITS files from other missions!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Analyzing Astronomy Data</dc:title>
  <dc:creator>Kei Kei</dc:creator>
  <cp:lastModifiedBy>Kei Kei</cp:lastModifiedBy>
  <cp:revision>80</cp:revision>
  <dcterms:created xsi:type="dcterms:W3CDTF">2019-09-01T11:31:26Z</dcterms:created>
  <dcterms:modified xsi:type="dcterms:W3CDTF">2019-10-09T19:07:30Z</dcterms:modified>
</cp:coreProperties>
</file>