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5143500" type="screen16x9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1A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8" autoAdjust="0"/>
    <p:restoredTop sz="94587" autoAdjust="0"/>
  </p:normalViewPr>
  <p:slideViewPr>
    <p:cSldViewPr snapToGrid="0" snapToObjects="1">
      <p:cViewPr>
        <p:scale>
          <a:sx n="157" d="100"/>
          <a:sy n="157" d="100"/>
        </p:scale>
        <p:origin x="360" y="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413" cy="464180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386" y="0"/>
            <a:ext cx="3037413" cy="464180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B3AD525C-9F82-4B0D-880D-A7AEC1BB96CD}" type="datetimeFigureOut">
              <a:rPr lang="en-US" smtClean="0"/>
              <a:t>5/14/26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8500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81" y="4416111"/>
            <a:ext cx="5607038" cy="4182419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621"/>
            <a:ext cx="3037413" cy="464180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386" y="8830621"/>
            <a:ext cx="3037413" cy="464180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8D8249B3-8183-4C32-AA44-5F57FD78B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706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79A36-EB38-B189-65EB-01C2134E9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0F06B6-BFA8-DADB-6009-E64CF2EB13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161B79-F775-EDCA-A027-BEA270C363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A3E843-13B4-B04B-2C4C-5DC292B8AE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249B3-8183-4C32-AA44-5F57FD78BC8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88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294034-FFE6-4757-A935-B3776964DF9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1246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7A470-133D-4D70-AB0E-B684EC6A5E69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66794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F8903D-2CBA-4590-82B7-33A7B7E64A9C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81977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DCB79F-504D-4FCC-AFF9-DAE4EFB363F3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835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DAB66-14D6-49BB-BCA9-60DE7AE30FB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11720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7149F1-ED35-428C-80BF-251A8A972A3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6185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5DD548-FA3A-4E3D-B922-DF8181FEF4E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558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2B7EA-C23E-4555-9A29-30B3DDA0AA1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7768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BCAF-AC5A-485C-96D5-864A783FF91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9082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6BB6EF-ED29-407A-8408-08B872E85CD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9100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D13340-7F12-4CF7-86C5-CD24B1A11B4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50378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63EC6E5-C8BD-4DDE-B18B-498ED4F7717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9759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s://chandra.si.edu/photo/2026/xraydot/" TargetMode="Externa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BBC9C1-BF91-3552-187A-618195187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BED98E-500D-3B6A-C217-98FA1FD80D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3159" y="628987"/>
            <a:ext cx="2681479" cy="268147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35F3540-E2BB-47AE-DE35-2A6438CC92C9}"/>
              </a:ext>
            </a:extLst>
          </p:cNvPr>
          <p:cNvSpPr/>
          <p:nvPr/>
        </p:nvSpPr>
        <p:spPr>
          <a:xfrm>
            <a:off x="6664910" y="608112"/>
            <a:ext cx="2487042" cy="270235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559BC6C-A05D-CA99-955C-0D38206D2737}"/>
              </a:ext>
            </a:extLst>
          </p:cNvPr>
          <p:cNvSpPr/>
          <p:nvPr/>
        </p:nvSpPr>
        <p:spPr>
          <a:xfrm>
            <a:off x="0" y="10902"/>
            <a:ext cx="9144000" cy="65077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0" name="Text Box 65">
            <a:extLst>
              <a:ext uri="{FF2B5EF4-FFF2-40B4-BE49-F238E27FC236}">
                <a16:creationId xmlns:a16="http://schemas.microsoft.com/office/drawing/2014/main" id="{4B84A185-BBFD-928D-BBD0-6BC7D1EDF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126" y="823188"/>
            <a:ext cx="3267453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 anchor="t">
            <a:spAutoFit/>
          </a:bodyPr>
          <a:lstStyle/>
          <a:p>
            <a:pPr algn="ctr"/>
            <a:r>
              <a:rPr lang="en-US" sz="1400" dirty="0">
                <a:solidFill>
                  <a:srgbClr val="0031A0"/>
                </a:solidFill>
                <a:latin typeface="Arial"/>
                <a:ea typeface="MS Mincho"/>
                <a:cs typeface="Arial"/>
              </a:rPr>
              <a:t>NASA Connects Little Red Dots With Chandra, Webb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328F2E23-5507-66CB-1ED7-D63DFA3D0C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0185" y="175390"/>
            <a:ext cx="5829300" cy="571500"/>
          </a:xfrm>
        </p:spPr>
        <p:txBody>
          <a:bodyPr>
            <a:normAutofit/>
          </a:bodyPr>
          <a:lstStyle/>
          <a:p>
            <a:pPr algn="l"/>
            <a:r>
              <a:rPr lang="en-US" altLang="en-US" sz="1500" dirty="0">
                <a:solidFill>
                  <a:schemeClr val="bg1"/>
                </a:solidFill>
                <a:latin typeface="Arial"/>
                <a:ea typeface="+mj-lt"/>
                <a:cs typeface="Arial"/>
              </a:rPr>
              <a:t>CHANDRA SCIENCE HIGHLIGHT: April 2026</a:t>
            </a:r>
            <a:endParaRPr lang="en-US" sz="15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3" name="Rectangle 155">
            <a:extLst>
              <a:ext uri="{FF2B5EF4-FFF2-40B4-BE49-F238E27FC236}">
                <a16:creationId xmlns:a16="http://schemas.microsoft.com/office/drawing/2014/main" id="{E54C7E85-A193-C3B8-71B1-A863BEAC6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1410" y="4392513"/>
            <a:ext cx="26860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FC4A485-5C4A-0A57-D0B6-1AB6FEFDB671}"/>
              </a:ext>
            </a:extLst>
          </p:cNvPr>
          <p:cNvSpPr txBox="1"/>
          <p:nvPr/>
        </p:nvSpPr>
        <p:spPr>
          <a:xfrm>
            <a:off x="105538" y="4919718"/>
            <a:ext cx="3756631" cy="161583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r>
              <a:rPr lang="en-US" sz="600" i="1" dirty="0">
                <a:solidFill>
                  <a:schemeClr val="bg1">
                    <a:lumMod val="50000"/>
                  </a:schemeClr>
                </a:solidFill>
                <a:latin typeface="Arial"/>
                <a:ea typeface="Calibri"/>
                <a:cs typeface="Arial"/>
              </a:rPr>
              <a:t>The Chandra X-ray Center is operated for NASA by the Smithsonian Astrophysical Observatory</a:t>
            </a:r>
            <a:r>
              <a:rPr lang="en-US" sz="600" i="1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endParaRPr lang="en-US" sz="600" dirty="0">
              <a:solidFill>
                <a:schemeClr val="bg1">
                  <a:lumMod val="50000"/>
                </a:schemeClr>
              </a:solidFill>
              <a:cs typeface="Times New Roman"/>
            </a:endParaRPr>
          </a:p>
        </p:txBody>
      </p:sp>
      <p:pic>
        <p:nvPicPr>
          <p:cNvPr id="16" name="Picture 15" descr="logos.gif">
            <a:extLst>
              <a:ext uri="{FF2B5EF4-FFF2-40B4-BE49-F238E27FC236}">
                <a16:creationId xmlns:a16="http://schemas.microsoft.com/office/drawing/2014/main" id="{1EA2D63F-E852-F937-FA26-96D34993FECA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36047" t="-958"/>
          <a:stretch>
            <a:fillRect/>
          </a:stretch>
        </p:blipFill>
        <p:spPr>
          <a:xfrm>
            <a:off x="3543554" y="4893625"/>
            <a:ext cx="370467" cy="228600"/>
          </a:xfrm>
          <a:prstGeom prst="rect">
            <a:avLst/>
          </a:prstGeom>
        </p:spPr>
      </p:pic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B3F4FE9B-586B-84DE-A9C3-9F35F047C074}"/>
              </a:ext>
            </a:extLst>
          </p:cNvPr>
          <p:cNvSpPr>
            <a:spLocks noGrp="1"/>
          </p:cNvSpPr>
          <p:nvPr/>
        </p:nvSpPr>
        <p:spPr>
          <a:xfrm>
            <a:off x="435695" y="1204791"/>
            <a:ext cx="3267453" cy="3628556"/>
          </a:xfrm>
          <a:prstGeom prst="rect">
            <a:avLst/>
          </a:prstGeom>
        </p:spPr>
        <p:txBody>
          <a:bodyPr wrap="square" lIns="0" tIns="0" rIns="0" bIns="0" numCol="1" spcCol="274320" anchor="t">
            <a:noAutofit/>
          </a:bodyPr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1433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28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endParaRPr lang="en-US" sz="1400" dirty="0">
              <a:solidFill>
                <a:srgbClr val="0031A0"/>
              </a:solidFill>
              <a:latin typeface="Arial"/>
              <a:ea typeface="MS Mincho"/>
              <a:cs typeface="Arial"/>
            </a:endParaRPr>
          </a:p>
          <a:p>
            <a:pPr marL="128588" indent="-128588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US" sz="900" dirty="0">
                <a:latin typeface="Arial"/>
                <a:cs typeface="Arial"/>
              </a:rPr>
              <a:t>NASA’s Chandra X-ray Observatory has found a “little red dot” (LRD) — a class of small, red, distant objects — that is giving off bright X-rays, unlike others observed so far.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900" dirty="0">
              <a:latin typeface="Arial"/>
              <a:cs typeface="Arial"/>
            </a:endParaRPr>
          </a:p>
          <a:p>
            <a:pPr marL="128588" indent="-128588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US" sz="900" dirty="0">
                <a:latin typeface="Arial"/>
                <a:cs typeface="Arial"/>
              </a:rPr>
              <a:t>This suggests that this so-called X-ray dot represents a previously unseen phase of supermassive black holes in the early Universe.</a:t>
            </a:r>
          </a:p>
          <a:p>
            <a:pPr marL="128588" indent="-128588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endParaRPr lang="en-US" sz="900" dirty="0">
              <a:latin typeface="Arial"/>
              <a:cs typeface="Arial"/>
            </a:endParaRPr>
          </a:p>
          <a:p>
            <a:pPr marL="128588" indent="-128588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US" sz="900" dirty="0">
                <a:latin typeface="Arial"/>
                <a:cs typeface="Arial"/>
              </a:rPr>
              <a:t>In the proposed scenario, gas surrounding the growing black hole becomes patchy as the black hole consumes it.</a:t>
            </a:r>
          </a:p>
          <a:p>
            <a:pPr marL="128588" indent="-128588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endParaRPr lang="en-US" sz="900" dirty="0">
              <a:latin typeface="Arial"/>
              <a:cs typeface="Arial"/>
            </a:endParaRPr>
          </a:p>
          <a:p>
            <a:pPr marL="128588" indent="-128588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US" sz="900" dirty="0">
                <a:latin typeface="Arial"/>
                <a:cs typeface="Arial"/>
              </a:rPr>
              <a:t>Over time X-rays from material falling onto the black hole are then able to pass through, which Chandra can detect.</a:t>
            </a:r>
          </a:p>
          <a:p>
            <a:pPr marL="128588" indent="-128588"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endParaRPr lang="en-US" sz="900" dirty="0">
              <a:latin typeface="Arial"/>
              <a:cs typeface="Arial"/>
            </a:endParaRPr>
          </a:p>
          <a:p>
            <a:pPr>
              <a:spcBef>
                <a:spcPct val="0"/>
              </a:spcBef>
            </a:pPr>
            <a:r>
              <a:rPr lang="en-US" sz="900" b="1" dirty="0">
                <a:latin typeface="Arial"/>
                <a:cs typeface="Arial"/>
              </a:rPr>
              <a:t>Distance estimate</a:t>
            </a:r>
            <a:r>
              <a:rPr lang="en-US" sz="900" dirty="0">
                <a:latin typeface="Arial"/>
                <a:cs typeface="Arial"/>
              </a:rPr>
              <a:t>: 11.8 billion light-years from Earth</a:t>
            </a:r>
          </a:p>
          <a:p>
            <a:pPr>
              <a:spcBef>
                <a:spcPct val="0"/>
              </a:spcBef>
            </a:pPr>
            <a:r>
              <a:rPr lang="en-US" sz="900" b="1" dirty="0">
                <a:latin typeface="Arial"/>
                <a:cs typeface="Arial"/>
              </a:rPr>
              <a:t>Credit</a:t>
            </a:r>
            <a:r>
              <a:rPr lang="en-US" sz="900" dirty="0">
                <a:latin typeface="Arial"/>
                <a:cs typeface="Arial"/>
              </a:rPr>
              <a:t>: X-ray: NASA/CXC/Max Plank Inst./R. </a:t>
            </a:r>
            <a:r>
              <a:rPr lang="en-US" sz="900" dirty="0" err="1">
                <a:latin typeface="Arial"/>
                <a:cs typeface="Arial"/>
              </a:rPr>
              <a:t>Hviding</a:t>
            </a:r>
            <a:r>
              <a:rPr lang="en-US" sz="900" dirty="0">
                <a:latin typeface="Arial"/>
                <a:cs typeface="Arial"/>
              </a:rPr>
              <a:t> et al.; Optical/IR; NASA/ESA/STScI/HST; Image Processing: NASA/CXC/SAO/N. Wolk</a:t>
            </a:r>
          </a:p>
          <a:p>
            <a:pPr>
              <a:spcBef>
                <a:spcPct val="0"/>
              </a:spcBef>
            </a:pPr>
            <a:r>
              <a:rPr lang="en-US" sz="900" b="1" dirty="0">
                <a:latin typeface="Arial"/>
                <a:cs typeface="Arial"/>
              </a:rPr>
              <a:t>Instrument</a:t>
            </a:r>
            <a:r>
              <a:rPr lang="en-US" sz="900" dirty="0">
                <a:latin typeface="Arial"/>
                <a:cs typeface="Arial"/>
              </a:rPr>
              <a:t>: ACIS</a:t>
            </a:r>
          </a:p>
          <a:p>
            <a:pPr>
              <a:spcBef>
                <a:spcPct val="0"/>
              </a:spcBef>
            </a:pPr>
            <a:r>
              <a:rPr lang="en-US" sz="900" b="1" dirty="0">
                <a:latin typeface="Arial"/>
                <a:cs typeface="Arial"/>
              </a:rPr>
              <a:t>Reference</a:t>
            </a:r>
            <a:r>
              <a:rPr lang="en-US" sz="900" dirty="0">
                <a:latin typeface="Arial"/>
                <a:cs typeface="Arial"/>
              </a:rPr>
              <a:t>: </a:t>
            </a:r>
            <a:r>
              <a:rPr lang="en-US" sz="900" dirty="0" err="1">
                <a:latin typeface="Arial"/>
                <a:cs typeface="Arial"/>
              </a:rPr>
              <a:t>Hviding</a:t>
            </a:r>
            <a:r>
              <a:rPr lang="en-US" sz="900" dirty="0">
                <a:latin typeface="Arial"/>
                <a:cs typeface="Arial"/>
              </a:rPr>
              <a:t>, R.E., et al., 2026, ApJL, 1000, L18</a:t>
            </a:r>
          </a:p>
          <a:p>
            <a:pPr>
              <a:spcBef>
                <a:spcPct val="0"/>
              </a:spcBef>
            </a:pPr>
            <a:endParaRPr lang="en-US" sz="900" b="1" dirty="0">
              <a:latin typeface="Arial"/>
              <a:cs typeface="Arial"/>
            </a:endParaRPr>
          </a:p>
          <a:p>
            <a:pPr>
              <a:spcBef>
                <a:spcPct val="0"/>
              </a:spcBef>
            </a:pPr>
            <a:r>
              <a:rPr lang="en-US" sz="900" b="1" dirty="0">
                <a:latin typeface="Arial"/>
                <a:cs typeface="Arial"/>
              </a:rPr>
              <a:t>More information</a:t>
            </a:r>
            <a:r>
              <a:rPr lang="en-US" sz="900" dirty="0">
                <a:latin typeface="Arial"/>
                <a:cs typeface="Arial"/>
              </a:rPr>
              <a:t>: The detailed caption and other material are here: </a:t>
            </a:r>
            <a:r>
              <a:rPr lang="en-US" sz="900" dirty="0">
                <a:latin typeface="Arial"/>
                <a:cs typeface="Arial"/>
                <a:hlinkClick r:id="rId5"/>
              </a:rPr>
              <a:t>https://chandra.si.edu/photo/2026/xraydot/</a:t>
            </a:r>
            <a:r>
              <a:rPr lang="en-US" sz="900" dirty="0">
                <a:latin typeface="Arial"/>
                <a:cs typeface="Arial"/>
              </a:rPr>
              <a:t>  </a:t>
            </a:r>
          </a:p>
          <a:p>
            <a:endParaRPr lang="en-US" sz="900" dirty="0">
              <a:ea typeface="Calibri"/>
              <a:cs typeface="Arial"/>
            </a:endParaRPr>
          </a:p>
        </p:txBody>
      </p:sp>
      <p:pic>
        <p:nvPicPr>
          <p:cNvPr id="19" name="NASA_Insignia-RGB.svg" descr="NASA_Insignia-RGB.svg">
            <a:extLst>
              <a:ext uri="{FF2B5EF4-FFF2-40B4-BE49-F238E27FC236}">
                <a16:creationId xmlns:a16="http://schemas.microsoft.com/office/drawing/2014/main" id="{B532EDF1-1791-64F4-ADE8-15D8F78C94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56618" y="18672"/>
            <a:ext cx="658597" cy="658684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35735B8-1B9B-17CC-F4EB-E3789697BF34}"/>
              </a:ext>
            </a:extLst>
          </p:cNvPr>
          <p:cNvSpPr txBox="1"/>
          <p:nvPr/>
        </p:nvSpPr>
        <p:spPr>
          <a:xfrm>
            <a:off x="229006" y="182294"/>
            <a:ext cx="1495707" cy="60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spAutoFit/>
          </a:bodyPr>
          <a:lstStyle>
            <a:lvl1pPr defTabSz="914400">
              <a:lnSpc>
                <a:spcPct val="100000"/>
              </a:lnSpc>
              <a:spcBef>
                <a:spcPts val="0"/>
              </a:spcBef>
              <a:defRPr sz="1600">
                <a:solidFill>
                  <a:srgbClr val="222222"/>
                </a:solidFill>
                <a:latin typeface="Helvetica Now Var Text Medium"/>
                <a:ea typeface="Helvetica Now Var Text Medium"/>
                <a:cs typeface="Helvetica Now Var Text Medium"/>
                <a:sym typeface="Helvetica Now Var Text Medium"/>
              </a:defRPr>
            </a:lvl1pPr>
          </a:lstStyle>
          <a:p>
            <a:r>
              <a:rPr sz="394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National Aeronautics a</a:t>
            </a:r>
            <a:r>
              <a:rPr lang="en-US" sz="394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sz="394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d Space Administration</a:t>
            </a: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DE60DC57-E3D7-1E2F-BA8D-9BBB87063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3192" y="3411989"/>
            <a:ext cx="2480310" cy="1019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0" anchor="t">
            <a:spAutoFit/>
          </a:bodyPr>
          <a:lstStyle/>
          <a:p>
            <a:pPr marL="128588" indent="-128588">
              <a:spcBef>
                <a:spcPts val="675"/>
              </a:spcBef>
              <a:spcAft>
                <a:spcPts val="675"/>
              </a:spcAft>
              <a:buFont typeface="Wingdings"/>
              <a:buChar char="Ø"/>
            </a:pPr>
            <a:r>
              <a:rPr lang="en-US" sz="800" i="1" dirty="0">
                <a:latin typeface="Times New Roman"/>
                <a:ea typeface="MS Mincho"/>
                <a:cs typeface="Times New Roman"/>
              </a:rPr>
              <a:t>The large image is an optical and infrared composite image centered on the position of the X-ray dot and shows two of its key features as an LRD – small and red. Optical light from NASA’s Hubble Space Telescope is colored blue and green and infrared light from Hubble is colored orange and red. The Chandra X-ray image of the X-ray dot (purple) is in the inset, showing the source is bright in X-rays.</a:t>
            </a:r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164CCFB7-6951-43C8-5A75-82222EE30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7788" y="3392768"/>
            <a:ext cx="2268452" cy="1142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0" anchor="t">
            <a:spAutoFit/>
          </a:bodyPr>
          <a:lstStyle/>
          <a:p>
            <a:pPr marL="128588" indent="-128588">
              <a:spcBef>
                <a:spcPts val="675"/>
              </a:spcBef>
              <a:spcAft>
                <a:spcPts val="675"/>
              </a:spcAft>
              <a:buFont typeface="Wingdings"/>
              <a:buChar char="Ø"/>
            </a:pPr>
            <a:r>
              <a:rPr lang="en-US" sz="800" i="1" dirty="0">
                <a:latin typeface="Times New Roman"/>
                <a:ea typeface="MS Mincho"/>
                <a:cs typeface="Times New Roman"/>
              </a:rPr>
              <a:t>An artist’s impression of the X-ray dot shows the research team’s understanding of this newly-discovered object: a growing supermassive black hole at the center of a large sphere of gas. As the black hole in the little red dot has consumed gas surrounding it, patchy holes in the clouds of gas have appeared. This allows X-rays from material falling onto the black hole to pass through, which are observed by Chandra. 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B11A542-D215-7954-D157-5BA5F3E69C7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0436" y="823188"/>
            <a:ext cx="2255990" cy="190088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28BB7CE-F0C5-6E74-8614-60F2D623D911}"/>
              </a:ext>
            </a:extLst>
          </p:cNvPr>
          <p:cNvSpPr txBox="1"/>
          <p:nvPr/>
        </p:nvSpPr>
        <p:spPr>
          <a:xfrm>
            <a:off x="7058287" y="2685369"/>
            <a:ext cx="1907966" cy="4385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i="1" dirty="0">
                <a:solidFill>
                  <a:schemeClr val="bg1"/>
                </a:solidFill>
                <a:latin typeface="Arial"/>
                <a:ea typeface="Arial"/>
                <a:cs typeface="Arial"/>
              </a:rPr>
              <a:t>“A unique, X-ray spewing black hole”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02CB7E-4C52-ED07-C8EE-09A7415E8EBA}"/>
              </a:ext>
            </a:extLst>
          </p:cNvPr>
          <p:cNvSpPr txBox="1"/>
          <p:nvPr/>
        </p:nvSpPr>
        <p:spPr>
          <a:xfrm>
            <a:off x="7463199" y="3077909"/>
            <a:ext cx="1085742" cy="1731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75" b="1" dirty="0">
                <a:solidFill>
                  <a:srgbClr val="E3022B"/>
                </a:solidFill>
                <a:latin typeface="Arial"/>
              </a:rPr>
              <a:t>LIVE SCIENCE</a:t>
            </a:r>
            <a:endParaRPr lang="en-US" sz="1200" dirty="0">
              <a:solidFill>
                <a:srgbClr val="E302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530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20026</TotalTime>
  <Words>403</Words>
  <Application>Microsoft Macintosh PowerPoint</Application>
  <PresentationFormat>On-screen Show (16:9)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Arial,Sans-Serif</vt:lpstr>
      <vt:lpstr>Calibri</vt:lpstr>
      <vt:lpstr>Times New Roman</vt:lpstr>
      <vt:lpstr>Wingdings</vt:lpstr>
      <vt:lpstr>Office Theme</vt:lpstr>
      <vt:lpstr>CHANDRA SCIENCE HIGHLIGHT: April 2026</vt:lpstr>
    </vt:vector>
  </TitlesOfParts>
  <Company>smithsonian astrophysical obs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Chandra Science Highlights</dc:title>
  <dc:creator>psullivan</dc:creator>
  <cp:lastModifiedBy>Edmonds, Peter</cp:lastModifiedBy>
  <cp:revision>1088</cp:revision>
  <cp:lastPrinted>2022-11-09T14:42:17Z</cp:lastPrinted>
  <dcterms:created xsi:type="dcterms:W3CDTF">2000-04-21T21:07:13Z</dcterms:created>
  <dcterms:modified xsi:type="dcterms:W3CDTF">2026-05-14T17:40:15Z</dcterms:modified>
</cp:coreProperties>
</file>