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3"/>
  </p:notesMasterIdLst>
  <p:sldIdLst>
    <p:sldId id="260" r:id="rId2"/>
  </p:sldIdLst>
  <p:sldSz cx="9144000" cy="5143500" type="screen16x9"/>
  <p:notesSz cx="7010400" cy="9296400"/>
  <p:defaultTextStyle>
    <a:defPPr>
      <a:defRPr lang="en-US"/>
    </a:defPPr>
    <a:lvl1pPr algn="l" rtl="0" eaLnBrk="0" fontAlgn="base" hangingPunct="0">
      <a:spcBef>
        <a:spcPct val="0"/>
      </a:spcBef>
      <a:spcAft>
        <a:spcPct val="0"/>
      </a:spcAft>
      <a:defRPr sz="16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16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16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16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1600" kern="1200">
        <a:solidFill>
          <a:schemeClr val="tx1"/>
        </a:solidFill>
        <a:latin typeface="Times New Roman" pitchFamily="18" charset="0"/>
        <a:ea typeface="+mn-ea"/>
        <a:cs typeface="+mn-cs"/>
      </a:defRPr>
    </a:lvl5pPr>
    <a:lvl6pPr marL="2286000" algn="l" defTabSz="914400" rtl="0" eaLnBrk="1" latinLnBrk="0" hangingPunct="1">
      <a:defRPr sz="1600" kern="1200">
        <a:solidFill>
          <a:schemeClr val="tx1"/>
        </a:solidFill>
        <a:latin typeface="Times New Roman" pitchFamily="18" charset="0"/>
        <a:ea typeface="+mn-ea"/>
        <a:cs typeface="+mn-cs"/>
      </a:defRPr>
    </a:lvl6pPr>
    <a:lvl7pPr marL="2743200" algn="l" defTabSz="914400" rtl="0" eaLnBrk="1" latinLnBrk="0" hangingPunct="1">
      <a:defRPr sz="1600" kern="1200">
        <a:solidFill>
          <a:schemeClr val="tx1"/>
        </a:solidFill>
        <a:latin typeface="Times New Roman" pitchFamily="18" charset="0"/>
        <a:ea typeface="+mn-ea"/>
        <a:cs typeface="+mn-cs"/>
      </a:defRPr>
    </a:lvl7pPr>
    <a:lvl8pPr marL="3200400" algn="l" defTabSz="914400" rtl="0" eaLnBrk="1" latinLnBrk="0" hangingPunct="1">
      <a:defRPr sz="1600" kern="1200">
        <a:solidFill>
          <a:schemeClr val="tx1"/>
        </a:solidFill>
        <a:latin typeface="Times New Roman" pitchFamily="18" charset="0"/>
        <a:ea typeface="+mn-ea"/>
        <a:cs typeface="+mn-cs"/>
      </a:defRPr>
    </a:lvl8pPr>
    <a:lvl9pPr marL="3657600" algn="l" defTabSz="914400" rtl="0" eaLnBrk="1" latinLnBrk="0" hangingPunct="1">
      <a:defRPr sz="16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1A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04" autoAdjust="0"/>
    <p:restoredTop sz="94578" autoAdjust="0"/>
  </p:normalViewPr>
  <p:slideViewPr>
    <p:cSldViewPr snapToGrid="0" snapToObjects="1">
      <p:cViewPr>
        <p:scale>
          <a:sx n="51" d="100"/>
          <a:sy n="51" d="100"/>
        </p:scale>
        <p:origin x="2552" y="128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413" cy="464180"/>
          </a:xfrm>
          <a:prstGeom prst="rect">
            <a:avLst/>
          </a:prstGeom>
        </p:spPr>
        <p:txBody>
          <a:bodyPr vert="horz" lIns="92226" tIns="46113" rIns="92226" bIns="46113" rtlCol="0"/>
          <a:lstStyle>
            <a:lvl1pPr algn="l">
              <a:defRPr sz="1200"/>
            </a:lvl1pPr>
          </a:lstStyle>
          <a:p>
            <a:endParaRPr lang="en-US" dirty="0"/>
          </a:p>
        </p:txBody>
      </p:sp>
      <p:sp>
        <p:nvSpPr>
          <p:cNvPr id="3" name="Date Placeholder 2"/>
          <p:cNvSpPr>
            <a:spLocks noGrp="1"/>
          </p:cNvSpPr>
          <p:nvPr>
            <p:ph type="dt" idx="1"/>
          </p:nvPr>
        </p:nvSpPr>
        <p:spPr>
          <a:xfrm>
            <a:off x="3971386" y="0"/>
            <a:ext cx="3037413" cy="464180"/>
          </a:xfrm>
          <a:prstGeom prst="rect">
            <a:avLst/>
          </a:prstGeom>
        </p:spPr>
        <p:txBody>
          <a:bodyPr vert="horz" lIns="92226" tIns="46113" rIns="92226" bIns="46113" rtlCol="0"/>
          <a:lstStyle>
            <a:lvl1pPr algn="r">
              <a:defRPr sz="1200"/>
            </a:lvl1pPr>
          </a:lstStyle>
          <a:p>
            <a:fld id="{B3AD525C-9F82-4B0D-880D-A7AEC1BB96CD}" type="datetimeFigureOut">
              <a:rPr lang="en-US" smtClean="0"/>
              <a:t>9/21/26</a:t>
            </a:fld>
            <a:endParaRPr lang="en-US" dirty="0"/>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92226" tIns="46113" rIns="92226" bIns="46113" rtlCol="0" anchor="ctr"/>
          <a:lstStyle/>
          <a:p>
            <a:endParaRPr lang="en-US" dirty="0"/>
          </a:p>
        </p:txBody>
      </p:sp>
      <p:sp>
        <p:nvSpPr>
          <p:cNvPr id="5" name="Notes Placeholder 4"/>
          <p:cNvSpPr>
            <a:spLocks noGrp="1"/>
          </p:cNvSpPr>
          <p:nvPr>
            <p:ph type="body" sz="quarter" idx="3"/>
          </p:nvPr>
        </p:nvSpPr>
        <p:spPr>
          <a:xfrm>
            <a:off x="701681" y="4416111"/>
            <a:ext cx="5607038" cy="4182419"/>
          </a:xfrm>
          <a:prstGeom prst="rect">
            <a:avLst/>
          </a:prstGeom>
        </p:spPr>
        <p:txBody>
          <a:bodyPr vert="horz" lIns="92226" tIns="46113" rIns="92226" bIns="4611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0621"/>
            <a:ext cx="3037413" cy="464180"/>
          </a:xfrm>
          <a:prstGeom prst="rect">
            <a:avLst/>
          </a:prstGeom>
        </p:spPr>
        <p:txBody>
          <a:bodyPr vert="horz" lIns="92226" tIns="46113" rIns="92226" bIns="4611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1386" y="8830621"/>
            <a:ext cx="3037413" cy="464180"/>
          </a:xfrm>
          <a:prstGeom prst="rect">
            <a:avLst/>
          </a:prstGeom>
        </p:spPr>
        <p:txBody>
          <a:bodyPr vert="horz" lIns="92226" tIns="46113" rIns="92226" bIns="46113" rtlCol="0" anchor="b"/>
          <a:lstStyle>
            <a:lvl1pPr algn="r">
              <a:defRPr sz="1200"/>
            </a:lvl1pPr>
          </a:lstStyle>
          <a:p>
            <a:fld id="{8D8249B3-8183-4C32-AA44-5F57FD78BC8C}" type="slidenum">
              <a:rPr lang="en-US" smtClean="0"/>
              <a:t>‹#›</a:t>
            </a:fld>
            <a:endParaRPr lang="en-US" dirty="0"/>
          </a:p>
        </p:txBody>
      </p:sp>
    </p:spTree>
    <p:extLst>
      <p:ext uri="{BB962C8B-B14F-4D97-AF65-F5344CB8AC3E}">
        <p14:creationId xmlns:p14="http://schemas.microsoft.com/office/powerpoint/2010/main" val="2263706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79A36-EB38-B189-65EB-01C2134E9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0F06B6-BFA8-DADB-6009-E64CF2EB13D2}"/>
              </a:ext>
            </a:extLst>
          </p:cNvPr>
          <p:cNvSpPr>
            <a:spLocks noGrp="1" noRot="1" noChangeAspect="1"/>
          </p:cNvSpPr>
          <p:nvPr>
            <p:ph type="sldImg"/>
          </p:nvPr>
        </p:nvSpPr>
        <p:spPr>
          <a:xfrm>
            <a:off x="406400" y="698500"/>
            <a:ext cx="6197600" cy="3486150"/>
          </a:xfrm>
        </p:spPr>
      </p:sp>
      <p:sp>
        <p:nvSpPr>
          <p:cNvPr id="3" name="Notes Placeholder 2">
            <a:extLst>
              <a:ext uri="{FF2B5EF4-FFF2-40B4-BE49-F238E27FC236}">
                <a16:creationId xmlns:a16="http://schemas.microsoft.com/office/drawing/2014/main" id="{78161B79-F775-EDCA-A027-BEA270C363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A3E843-13B4-B04B-2C4C-5DC292B8AE8F}"/>
              </a:ext>
            </a:extLst>
          </p:cNvPr>
          <p:cNvSpPr>
            <a:spLocks noGrp="1"/>
          </p:cNvSpPr>
          <p:nvPr>
            <p:ph type="sldNum" sz="quarter" idx="10"/>
          </p:nvPr>
        </p:nvSpPr>
        <p:spPr/>
        <p:txBody>
          <a:bodyPr/>
          <a:lstStyle/>
          <a:p>
            <a:fld id="{8D8249B3-8183-4C32-AA44-5F57FD78BC8C}" type="slidenum">
              <a:rPr lang="en-US" smtClean="0"/>
              <a:t>1</a:t>
            </a:fld>
            <a:endParaRPr lang="en-US" dirty="0"/>
          </a:p>
        </p:txBody>
      </p:sp>
    </p:spTree>
    <p:extLst>
      <p:ext uri="{BB962C8B-B14F-4D97-AF65-F5344CB8AC3E}">
        <p14:creationId xmlns:p14="http://schemas.microsoft.com/office/powerpoint/2010/main" val="2616882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0E294034-FFE6-4757-A935-B3776964DF9D}" type="slidenum">
              <a:rPr lang="en-US" altLang="en-US" smtClean="0"/>
              <a:pPr>
                <a:defRPr/>
              </a:pPr>
              <a:t>‹#›</a:t>
            </a:fld>
            <a:endParaRPr lang="en-US" altLang="en-US" dirty="0"/>
          </a:p>
        </p:txBody>
      </p:sp>
    </p:spTree>
    <p:extLst>
      <p:ext uri="{BB962C8B-B14F-4D97-AF65-F5344CB8AC3E}">
        <p14:creationId xmlns:p14="http://schemas.microsoft.com/office/powerpoint/2010/main" val="712462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02DCB79F-504D-4FCC-AFF9-DAE4EFB363F3}" type="slidenum">
              <a:rPr lang="en-US" altLang="en-US" smtClean="0"/>
              <a:pPr>
                <a:defRPr/>
              </a:pPr>
              <a:t>‹#›</a:t>
            </a:fld>
            <a:endParaRPr lang="en-US" altLang="en-US" dirty="0"/>
          </a:p>
        </p:txBody>
      </p:sp>
    </p:spTree>
    <p:extLst>
      <p:ext uri="{BB962C8B-B14F-4D97-AF65-F5344CB8AC3E}">
        <p14:creationId xmlns:p14="http://schemas.microsoft.com/office/powerpoint/2010/main" val="3498354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7ACDAB66-14D6-49BB-BCA9-60DE7AE30FB5}" type="slidenum">
              <a:rPr lang="en-US" altLang="en-US" smtClean="0"/>
              <a:pPr>
                <a:defRPr/>
              </a:pPr>
              <a:t>‹#›</a:t>
            </a:fld>
            <a:endParaRPr lang="en-US" altLang="en-US" dirty="0"/>
          </a:p>
        </p:txBody>
      </p:sp>
    </p:spTree>
    <p:extLst>
      <p:ext uri="{BB962C8B-B14F-4D97-AF65-F5344CB8AC3E}">
        <p14:creationId xmlns:p14="http://schemas.microsoft.com/office/powerpoint/2010/main" val="2611720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pPr>
              <a:defRPr/>
            </a:pPr>
            <a:endParaRPr lang="en-US" altLang="en-US" dirty="0"/>
          </a:p>
        </p:txBody>
      </p:sp>
      <p:sp>
        <p:nvSpPr>
          <p:cNvPr id="7" name="Slide Number Placeholder 6"/>
          <p:cNvSpPr>
            <a:spLocks noGrp="1"/>
          </p:cNvSpPr>
          <p:nvPr>
            <p:ph type="sldNum" sz="quarter" idx="12"/>
          </p:nvPr>
        </p:nvSpPr>
        <p:spPr/>
        <p:txBody>
          <a:bodyPr/>
          <a:lstStyle/>
          <a:p>
            <a:pPr>
              <a:defRPr/>
            </a:pPr>
            <a:fld id="{2C7149F1-ED35-428C-80BF-251A8A972A3B}" type="slidenum">
              <a:rPr lang="en-US" altLang="en-US" smtClean="0"/>
              <a:pPr>
                <a:defRPr/>
              </a:pPr>
              <a:t>‹#›</a:t>
            </a:fld>
            <a:endParaRPr lang="en-US" altLang="en-US" dirty="0"/>
          </a:p>
        </p:txBody>
      </p:sp>
    </p:spTree>
    <p:extLst>
      <p:ext uri="{BB962C8B-B14F-4D97-AF65-F5344CB8AC3E}">
        <p14:creationId xmlns:p14="http://schemas.microsoft.com/office/powerpoint/2010/main" val="3261850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ltLang="en-US" dirty="0"/>
          </a:p>
        </p:txBody>
      </p:sp>
      <p:sp>
        <p:nvSpPr>
          <p:cNvPr id="8" name="Footer Placeholder 7"/>
          <p:cNvSpPr>
            <a:spLocks noGrp="1"/>
          </p:cNvSpPr>
          <p:nvPr>
            <p:ph type="ftr" sz="quarter" idx="11"/>
          </p:nvPr>
        </p:nvSpPr>
        <p:spPr/>
        <p:txBody>
          <a:bodyPr/>
          <a:lstStyle/>
          <a:p>
            <a:pPr>
              <a:defRPr/>
            </a:pPr>
            <a:endParaRPr lang="en-US" altLang="en-US" dirty="0"/>
          </a:p>
        </p:txBody>
      </p:sp>
      <p:sp>
        <p:nvSpPr>
          <p:cNvPr id="9" name="Slide Number Placeholder 8"/>
          <p:cNvSpPr>
            <a:spLocks noGrp="1"/>
          </p:cNvSpPr>
          <p:nvPr>
            <p:ph type="sldNum" sz="quarter" idx="12"/>
          </p:nvPr>
        </p:nvSpPr>
        <p:spPr/>
        <p:txBody>
          <a:bodyPr/>
          <a:lstStyle/>
          <a:p>
            <a:pPr>
              <a:defRPr/>
            </a:pPr>
            <a:fld id="{015DD548-FA3A-4E3D-B922-DF8181FEF4EA}" type="slidenum">
              <a:rPr lang="en-US" altLang="en-US" smtClean="0"/>
              <a:pPr>
                <a:defRPr/>
              </a:pPr>
              <a:t>‹#›</a:t>
            </a:fld>
            <a:endParaRPr lang="en-US" altLang="en-US" dirty="0"/>
          </a:p>
        </p:txBody>
      </p:sp>
    </p:spTree>
    <p:extLst>
      <p:ext uri="{BB962C8B-B14F-4D97-AF65-F5344CB8AC3E}">
        <p14:creationId xmlns:p14="http://schemas.microsoft.com/office/powerpoint/2010/main" val="3045589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ltLang="en-US" dirty="0"/>
          </a:p>
        </p:txBody>
      </p:sp>
      <p:sp>
        <p:nvSpPr>
          <p:cNvPr id="4" name="Footer Placeholder 3"/>
          <p:cNvSpPr>
            <a:spLocks noGrp="1"/>
          </p:cNvSpPr>
          <p:nvPr>
            <p:ph type="ftr" sz="quarter" idx="11"/>
          </p:nvPr>
        </p:nvSpPr>
        <p:spPr/>
        <p:txBody>
          <a:bodyPr/>
          <a:lstStyle/>
          <a:p>
            <a:pPr>
              <a:defRPr/>
            </a:pPr>
            <a:endParaRPr lang="en-US" altLang="en-US" dirty="0"/>
          </a:p>
        </p:txBody>
      </p:sp>
      <p:sp>
        <p:nvSpPr>
          <p:cNvPr id="5" name="Slide Number Placeholder 4"/>
          <p:cNvSpPr>
            <a:spLocks noGrp="1"/>
          </p:cNvSpPr>
          <p:nvPr>
            <p:ph type="sldNum" sz="quarter" idx="12"/>
          </p:nvPr>
        </p:nvSpPr>
        <p:spPr/>
        <p:txBody>
          <a:bodyPr/>
          <a:lstStyle/>
          <a:p>
            <a:pPr>
              <a:defRPr/>
            </a:pPr>
            <a:fld id="{DA22B7EA-C23E-4555-9A29-30B3DDA0AA10}" type="slidenum">
              <a:rPr lang="en-US" altLang="en-US" smtClean="0"/>
              <a:pPr>
                <a:defRPr/>
              </a:pPr>
              <a:t>‹#›</a:t>
            </a:fld>
            <a:endParaRPr lang="en-US" altLang="en-US" dirty="0"/>
          </a:p>
        </p:txBody>
      </p:sp>
    </p:spTree>
    <p:extLst>
      <p:ext uri="{BB962C8B-B14F-4D97-AF65-F5344CB8AC3E}">
        <p14:creationId xmlns:p14="http://schemas.microsoft.com/office/powerpoint/2010/main" val="1677682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dirty="0"/>
          </a:p>
        </p:txBody>
      </p:sp>
      <p:sp>
        <p:nvSpPr>
          <p:cNvPr id="3" name="Footer Placeholder 2"/>
          <p:cNvSpPr>
            <a:spLocks noGrp="1"/>
          </p:cNvSpPr>
          <p:nvPr>
            <p:ph type="ftr" sz="quarter" idx="11"/>
          </p:nvPr>
        </p:nvSpPr>
        <p:spPr/>
        <p:txBody>
          <a:bodyPr/>
          <a:lstStyle/>
          <a:p>
            <a:pPr>
              <a:defRPr/>
            </a:pPr>
            <a:endParaRPr lang="en-US" altLang="en-US" dirty="0"/>
          </a:p>
        </p:txBody>
      </p:sp>
      <p:sp>
        <p:nvSpPr>
          <p:cNvPr id="4" name="Slide Number Placeholder 3"/>
          <p:cNvSpPr>
            <a:spLocks noGrp="1"/>
          </p:cNvSpPr>
          <p:nvPr>
            <p:ph type="sldNum" sz="quarter" idx="12"/>
          </p:nvPr>
        </p:nvSpPr>
        <p:spPr/>
        <p:txBody>
          <a:bodyPr/>
          <a:lstStyle/>
          <a:p>
            <a:pPr>
              <a:defRPr/>
            </a:pPr>
            <a:fld id="{A72BBCAF-AC5A-485C-96D5-864A783FF91E}" type="slidenum">
              <a:rPr lang="en-US" altLang="en-US" smtClean="0"/>
              <a:pPr>
                <a:defRPr/>
              </a:pPr>
              <a:t>‹#›</a:t>
            </a:fld>
            <a:endParaRPr lang="en-US" altLang="en-US" dirty="0"/>
          </a:p>
        </p:txBody>
      </p:sp>
    </p:spTree>
    <p:extLst>
      <p:ext uri="{BB962C8B-B14F-4D97-AF65-F5344CB8AC3E}">
        <p14:creationId xmlns:p14="http://schemas.microsoft.com/office/powerpoint/2010/main" val="2390825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pPr>
              <a:defRPr/>
            </a:pPr>
            <a:endParaRPr lang="en-US" altLang="en-US" dirty="0"/>
          </a:p>
        </p:txBody>
      </p:sp>
      <p:sp>
        <p:nvSpPr>
          <p:cNvPr id="7" name="Slide Number Placeholder 6"/>
          <p:cNvSpPr>
            <a:spLocks noGrp="1"/>
          </p:cNvSpPr>
          <p:nvPr>
            <p:ph type="sldNum" sz="quarter" idx="12"/>
          </p:nvPr>
        </p:nvSpPr>
        <p:spPr/>
        <p:txBody>
          <a:bodyPr/>
          <a:lstStyle/>
          <a:p>
            <a:pPr>
              <a:defRPr/>
            </a:pPr>
            <a:fld id="{906BB6EF-ED29-407A-8408-08B872E85CD8}" type="slidenum">
              <a:rPr lang="en-US" altLang="en-US" smtClean="0"/>
              <a:pPr>
                <a:defRPr/>
              </a:pPr>
              <a:t>‹#›</a:t>
            </a:fld>
            <a:endParaRPr lang="en-US" altLang="en-US" dirty="0"/>
          </a:p>
        </p:txBody>
      </p:sp>
    </p:spTree>
    <p:extLst>
      <p:ext uri="{BB962C8B-B14F-4D97-AF65-F5344CB8AC3E}">
        <p14:creationId xmlns:p14="http://schemas.microsoft.com/office/powerpoint/2010/main" val="1591008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pPr>
              <a:defRPr/>
            </a:pPr>
            <a:endParaRPr lang="en-US" altLang="en-US" dirty="0"/>
          </a:p>
        </p:txBody>
      </p:sp>
      <p:sp>
        <p:nvSpPr>
          <p:cNvPr id="7" name="Slide Number Placeholder 6"/>
          <p:cNvSpPr>
            <a:spLocks noGrp="1"/>
          </p:cNvSpPr>
          <p:nvPr>
            <p:ph type="sldNum" sz="quarter" idx="12"/>
          </p:nvPr>
        </p:nvSpPr>
        <p:spPr/>
        <p:txBody>
          <a:bodyPr/>
          <a:lstStyle/>
          <a:p>
            <a:pPr>
              <a:defRPr/>
            </a:pPr>
            <a:fld id="{57D13340-7F12-4CF7-86C5-CD24B1A11B40}" type="slidenum">
              <a:rPr lang="en-US" altLang="en-US" smtClean="0"/>
              <a:pPr>
                <a:defRPr/>
              </a:pPr>
              <a:t>‹#›</a:t>
            </a:fld>
            <a:endParaRPr lang="en-US" altLang="en-US" dirty="0"/>
          </a:p>
        </p:txBody>
      </p:sp>
    </p:spTree>
    <p:extLst>
      <p:ext uri="{BB962C8B-B14F-4D97-AF65-F5344CB8AC3E}">
        <p14:creationId xmlns:p14="http://schemas.microsoft.com/office/powerpoint/2010/main" val="2350378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7377A470-133D-4D70-AB0E-B684EC6A5E69}" type="slidenum">
              <a:rPr lang="en-US" altLang="en-US" smtClean="0"/>
              <a:pPr>
                <a:defRPr/>
              </a:pPr>
              <a:t>‹#›</a:t>
            </a:fld>
            <a:endParaRPr lang="en-US" altLang="en-US" dirty="0"/>
          </a:p>
        </p:txBody>
      </p:sp>
    </p:spTree>
    <p:extLst>
      <p:ext uri="{BB962C8B-B14F-4D97-AF65-F5344CB8AC3E}">
        <p14:creationId xmlns:p14="http://schemas.microsoft.com/office/powerpoint/2010/main" val="1766794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pPr>
              <a:defRPr/>
            </a:pPr>
            <a:endParaRPr lang="en-US" altLang="en-US" dirty="0"/>
          </a:p>
        </p:txBody>
      </p:sp>
      <p:sp>
        <p:nvSpPr>
          <p:cNvPr id="6" name="Slide Number Placeholder 5"/>
          <p:cNvSpPr>
            <a:spLocks noGrp="1"/>
          </p:cNvSpPr>
          <p:nvPr>
            <p:ph type="sldNum" sz="quarter" idx="12"/>
          </p:nvPr>
        </p:nvSpPr>
        <p:spPr/>
        <p:txBody>
          <a:bodyPr/>
          <a:lstStyle/>
          <a:p>
            <a:pPr>
              <a:defRPr/>
            </a:pPr>
            <a:fld id="{2EF8903D-2CBA-4590-82B7-33A7B7E64A9C}" type="slidenum">
              <a:rPr lang="en-US" altLang="en-US" smtClean="0"/>
              <a:pPr>
                <a:defRPr/>
              </a:pPr>
              <a:t>‹#›</a:t>
            </a:fld>
            <a:endParaRPr lang="en-US" altLang="en-US" dirty="0"/>
          </a:p>
        </p:txBody>
      </p:sp>
    </p:spTree>
    <p:extLst>
      <p:ext uri="{BB962C8B-B14F-4D97-AF65-F5344CB8AC3E}">
        <p14:creationId xmlns:p14="http://schemas.microsoft.com/office/powerpoint/2010/main" val="4281977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lt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463EC6E5-C8BD-4DDE-B18B-498ED4F7717D}" type="slidenum">
              <a:rPr lang="en-US" altLang="en-US" smtClean="0"/>
              <a:pPr>
                <a:defRPr/>
              </a:pPr>
              <a:t>‹#›</a:t>
            </a:fld>
            <a:endParaRPr lang="en-US" altLang="en-US" dirty="0"/>
          </a:p>
        </p:txBody>
      </p:sp>
    </p:spTree>
    <p:extLst>
      <p:ext uri="{BB962C8B-B14F-4D97-AF65-F5344CB8AC3E}">
        <p14:creationId xmlns:p14="http://schemas.microsoft.com/office/powerpoint/2010/main" val="19897594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iopscience.iop.org/article/10.3847/1538-4357/ae3c7a"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hyperlink" Target="https://chandra.harvard.edu/photo/2026/30do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8BBC9C1-BF91-3552-187A-61819518720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D48D322-63AE-CF27-9EF3-091BF9234E25}"/>
              </a:ext>
            </a:extLst>
          </p:cNvPr>
          <p:cNvSpPr/>
          <p:nvPr/>
        </p:nvSpPr>
        <p:spPr>
          <a:xfrm>
            <a:off x="3955883" y="3815543"/>
            <a:ext cx="3671604" cy="1181444"/>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B559BC6C-A05D-CA99-955C-0D38206D2737}"/>
              </a:ext>
            </a:extLst>
          </p:cNvPr>
          <p:cNvSpPr/>
          <p:nvPr/>
        </p:nvSpPr>
        <p:spPr>
          <a:xfrm>
            <a:off x="0" y="18672"/>
            <a:ext cx="9144000" cy="650771"/>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0" name="Text Box 65">
            <a:extLst>
              <a:ext uri="{FF2B5EF4-FFF2-40B4-BE49-F238E27FC236}">
                <a16:creationId xmlns:a16="http://schemas.microsoft.com/office/drawing/2014/main" id="{4B84A185-BBFD-928D-BBD0-6BC7D1EDF03C}"/>
              </a:ext>
            </a:extLst>
          </p:cNvPr>
          <p:cNvSpPr txBox="1">
            <a:spLocks noChangeArrowheads="1"/>
          </p:cNvSpPr>
          <p:nvPr/>
        </p:nvSpPr>
        <p:spPr bwMode="auto">
          <a:xfrm>
            <a:off x="400276" y="827819"/>
            <a:ext cx="3219112" cy="500137"/>
          </a:xfrm>
          <a:prstGeom prst="rect">
            <a:avLst/>
          </a:prstGeom>
          <a:noFill/>
          <a:ln w="9525">
            <a:noFill/>
            <a:miter lim="800000"/>
            <a:headEnd/>
            <a:tailEnd/>
          </a:ln>
        </p:spPr>
        <p:txBody>
          <a:bodyPr wrap="square" lIns="68580" tIns="34290" rIns="68580" bIns="34290" anchor="t">
            <a:spAutoFit/>
          </a:bodyPr>
          <a:lstStyle/>
          <a:p>
            <a:pPr algn="ctr"/>
            <a:r>
              <a:rPr lang="en-US" sz="1400" dirty="0">
                <a:solidFill>
                  <a:srgbClr val="0031A0"/>
                </a:solidFill>
                <a:latin typeface="Arial"/>
                <a:ea typeface="MS Mincho"/>
                <a:cs typeface="Arial"/>
              </a:rPr>
              <a:t>NASA Telescopes Create Colorful 'Craft' From Nearby Nebula</a:t>
            </a:r>
          </a:p>
        </p:txBody>
      </p:sp>
      <p:sp>
        <p:nvSpPr>
          <p:cNvPr id="12" name="Rectangle 2">
            <a:extLst>
              <a:ext uri="{FF2B5EF4-FFF2-40B4-BE49-F238E27FC236}">
                <a16:creationId xmlns:a16="http://schemas.microsoft.com/office/drawing/2014/main" id="{328F2E23-5507-66CB-1ED7-D63DFA3D0C42}"/>
              </a:ext>
            </a:extLst>
          </p:cNvPr>
          <p:cNvSpPr>
            <a:spLocks noGrp="1" noChangeArrowheads="1"/>
          </p:cNvSpPr>
          <p:nvPr>
            <p:ph type="title"/>
          </p:nvPr>
        </p:nvSpPr>
        <p:spPr>
          <a:xfrm>
            <a:off x="130185" y="175390"/>
            <a:ext cx="5829300" cy="571500"/>
          </a:xfrm>
        </p:spPr>
        <p:txBody>
          <a:bodyPr>
            <a:normAutofit/>
          </a:bodyPr>
          <a:lstStyle/>
          <a:p>
            <a:pPr algn="l"/>
            <a:r>
              <a:rPr lang="en-US" altLang="en-US" sz="1500" dirty="0">
                <a:solidFill>
                  <a:schemeClr val="bg1"/>
                </a:solidFill>
                <a:latin typeface="Arial"/>
                <a:ea typeface="+mj-lt"/>
                <a:cs typeface="Arial"/>
              </a:rPr>
              <a:t>CHANDRA SCIENCE HIGHLIGHT: August 2026</a:t>
            </a:r>
            <a:endParaRPr lang="en-US" sz="1500" dirty="0">
              <a:solidFill>
                <a:schemeClr val="bg1"/>
              </a:solidFill>
              <a:latin typeface="Arial"/>
              <a:cs typeface="Arial"/>
            </a:endParaRPr>
          </a:p>
        </p:txBody>
      </p:sp>
      <p:sp>
        <p:nvSpPr>
          <p:cNvPr id="13" name="Rectangle 155">
            <a:extLst>
              <a:ext uri="{FF2B5EF4-FFF2-40B4-BE49-F238E27FC236}">
                <a16:creationId xmlns:a16="http://schemas.microsoft.com/office/drawing/2014/main" id="{E54C7E85-A193-C3B8-71B1-A863BEAC64F1}"/>
              </a:ext>
            </a:extLst>
          </p:cNvPr>
          <p:cNvSpPr>
            <a:spLocks noChangeArrowheads="1"/>
          </p:cNvSpPr>
          <p:nvPr/>
        </p:nvSpPr>
        <p:spPr bwMode="auto">
          <a:xfrm>
            <a:off x="4931410" y="4392513"/>
            <a:ext cx="2686050" cy="285750"/>
          </a:xfrm>
          <a:prstGeom prst="rect">
            <a:avLst/>
          </a:prstGeom>
          <a:noFill/>
          <a:ln w="9525">
            <a:noFill/>
            <a:miter lim="800000"/>
            <a:headEnd/>
            <a:tailEnd/>
          </a:ln>
        </p:spPr>
        <p:txBody>
          <a:bodyPr wrap="none" anchor="ctr"/>
          <a:lstStyle/>
          <a:p>
            <a:endParaRPr lang="en-US" sz="1200" dirty="0"/>
          </a:p>
        </p:txBody>
      </p:sp>
      <p:sp>
        <p:nvSpPr>
          <p:cNvPr id="15" name="TextBox 14">
            <a:extLst>
              <a:ext uri="{FF2B5EF4-FFF2-40B4-BE49-F238E27FC236}">
                <a16:creationId xmlns:a16="http://schemas.microsoft.com/office/drawing/2014/main" id="{3FC4A485-5C4A-0A57-D0B6-1AB6FEFDB671}"/>
              </a:ext>
            </a:extLst>
          </p:cNvPr>
          <p:cNvSpPr txBox="1"/>
          <p:nvPr/>
        </p:nvSpPr>
        <p:spPr>
          <a:xfrm>
            <a:off x="105538" y="4919718"/>
            <a:ext cx="3756631" cy="161583"/>
          </a:xfrm>
          <a:prstGeom prst="rect">
            <a:avLst/>
          </a:prstGeom>
          <a:noFill/>
        </p:spPr>
        <p:txBody>
          <a:bodyPr wrap="square" lIns="68580" tIns="34290" rIns="68580" bIns="34290" rtlCol="0" anchor="t">
            <a:spAutoFit/>
          </a:bodyPr>
          <a:lstStyle/>
          <a:p>
            <a:r>
              <a:rPr lang="en-US" sz="600" i="1" dirty="0">
                <a:solidFill>
                  <a:schemeClr val="bg1">
                    <a:lumMod val="50000"/>
                  </a:schemeClr>
                </a:solidFill>
                <a:latin typeface="Arial"/>
                <a:ea typeface="Calibri"/>
                <a:cs typeface="Arial"/>
              </a:rPr>
              <a:t>The Chandra X-ray Center is operated for NASA by the Smithsonian Astrophysical Observatory</a:t>
            </a:r>
            <a:r>
              <a:rPr lang="en-US" sz="600" i="1" dirty="0">
                <a:solidFill>
                  <a:schemeClr val="bg1">
                    <a:lumMod val="50000"/>
                  </a:schemeClr>
                </a:solidFill>
                <a:latin typeface="Arial"/>
                <a:cs typeface="Arial"/>
              </a:rPr>
              <a:t> </a:t>
            </a:r>
            <a:endParaRPr lang="en-US" sz="600" dirty="0">
              <a:solidFill>
                <a:schemeClr val="bg1">
                  <a:lumMod val="50000"/>
                </a:schemeClr>
              </a:solidFill>
              <a:cs typeface="Times New Roman"/>
            </a:endParaRPr>
          </a:p>
        </p:txBody>
      </p:sp>
      <p:sp>
        <p:nvSpPr>
          <p:cNvPr id="18" name="Text Placeholder 2">
            <a:extLst>
              <a:ext uri="{FF2B5EF4-FFF2-40B4-BE49-F238E27FC236}">
                <a16:creationId xmlns:a16="http://schemas.microsoft.com/office/drawing/2014/main" id="{B3F4FE9B-586B-84DE-A9C3-9F35F047C074}"/>
              </a:ext>
            </a:extLst>
          </p:cNvPr>
          <p:cNvSpPr>
            <a:spLocks noGrp="1"/>
          </p:cNvSpPr>
          <p:nvPr/>
        </p:nvSpPr>
        <p:spPr>
          <a:xfrm>
            <a:off x="241262" y="1170136"/>
            <a:ext cx="3546581" cy="3671604"/>
          </a:xfrm>
          <a:prstGeom prst="rect">
            <a:avLst/>
          </a:prstGeom>
        </p:spPr>
        <p:txBody>
          <a:bodyPr wrap="square" lIns="0" tIns="0" rIns="0" bIns="0" numCol="1" spcCol="274320" anchor="t">
            <a:noAutofit/>
          </a:bodyPr>
          <a:lstStyle>
            <a:lvl1pPr marL="0" indent="0" algn="l" defTabSz="685783" rtl="0" eaLnBrk="1" latinLnBrk="0" hangingPunct="1">
              <a:lnSpc>
                <a:spcPct val="100000"/>
              </a:lnSpc>
              <a:spcBef>
                <a:spcPts val="750"/>
              </a:spcBef>
              <a:buFont typeface="Arial" panose="020B0604020202020204" pitchFamily="34" charset="0"/>
              <a:buNone/>
              <a:defRPr sz="1050" b="0" kern="1200">
                <a:solidFill>
                  <a:schemeClr val="tx1"/>
                </a:solidFill>
                <a:latin typeface="+mn-lt"/>
                <a:ea typeface="+mn-ea"/>
                <a:cs typeface="Arial" panose="020B0604020202020204" pitchFamily="34" charset="0"/>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ct val="0"/>
              </a:spcBef>
            </a:pPr>
            <a:endParaRPr lang="en-US" sz="1400" dirty="0">
              <a:solidFill>
                <a:srgbClr val="0031A0"/>
              </a:solidFill>
              <a:latin typeface="Arial"/>
              <a:ea typeface="MS Mincho"/>
              <a:cs typeface="Arial"/>
            </a:endParaRPr>
          </a:p>
          <a:p>
            <a:pPr marL="128588" indent="-128588">
              <a:spcBef>
                <a:spcPts val="0"/>
              </a:spcBef>
              <a:spcAft>
                <a:spcPts val="0"/>
              </a:spcAft>
              <a:buFont typeface="Arial,Sans-Serif"/>
              <a:buChar char="•"/>
            </a:pPr>
            <a:r>
              <a:rPr lang="en-US" sz="900" dirty="0">
                <a:latin typeface="Arial"/>
                <a:cs typeface="Arial"/>
              </a:rPr>
              <a:t>A new study of the Tarantula Nebula is answering questions about why this star formation region in the Large Magellanic Cloud is losing energy from its center.</a:t>
            </a:r>
          </a:p>
          <a:p>
            <a:pPr marL="128588" indent="-128588">
              <a:spcBef>
                <a:spcPts val="0"/>
              </a:spcBef>
              <a:spcAft>
                <a:spcPts val="0"/>
              </a:spcAft>
              <a:buFont typeface="Arial,Sans-Serif"/>
              <a:buChar char="•"/>
            </a:pPr>
            <a:endParaRPr lang="en-US" sz="900" dirty="0">
              <a:latin typeface="Arial"/>
              <a:cs typeface="Arial"/>
            </a:endParaRPr>
          </a:p>
          <a:p>
            <a:pPr marL="128588" indent="-128588">
              <a:spcBef>
                <a:spcPts val="0"/>
              </a:spcBef>
              <a:spcAft>
                <a:spcPts val="0"/>
              </a:spcAft>
              <a:buFont typeface="Arial,Sans-Serif"/>
              <a:buChar char="•"/>
            </a:pPr>
            <a:r>
              <a:rPr lang="en-US" sz="900" dirty="0">
                <a:latin typeface="Arial"/>
                <a:cs typeface="Arial"/>
              </a:rPr>
              <a:t>Using data from Chandra, Hubble, Webb and Spitzer, researchers identified what has tamed the Tarantula and where the energy has gone.</a:t>
            </a:r>
          </a:p>
          <a:p>
            <a:pPr marL="128588" indent="-128588">
              <a:spcBef>
                <a:spcPts val="0"/>
              </a:spcBef>
              <a:spcAft>
                <a:spcPts val="0"/>
              </a:spcAft>
              <a:buFont typeface="Arial,Sans-Serif"/>
              <a:buChar char="•"/>
            </a:pPr>
            <a:endParaRPr lang="en-US" sz="900" dirty="0">
              <a:latin typeface="Arial"/>
              <a:cs typeface="Arial"/>
            </a:endParaRPr>
          </a:p>
          <a:p>
            <a:pPr marL="128588" indent="-128588">
              <a:spcBef>
                <a:spcPts val="0"/>
              </a:spcBef>
              <a:spcAft>
                <a:spcPts val="0"/>
              </a:spcAft>
              <a:buFont typeface="Arial,Sans-Serif"/>
              <a:buChar char="•"/>
            </a:pPr>
            <a:r>
              <a:rPr lang="en-US" sz="900" dirty="0">
                <a:latin typeface="Arial"/>
                <a:cs typeface="Arial"/>
              </a:rPr>
              <a:t>Like a collage made of colored sheets of cellophane, this new composite image combines data from Chandra (blue), Hubble (green), and Webb (red).</a:t>
            </a:r>
          </a:p>
          <a:p>
            <a:pPr marL="128588" indent="-128588">
              <a:spcBef>
                <a:spcPts val="0"/>
              </a:spcBef>
              <a:spcAft>
                <a:spcPts val="0"/>
              </a:spcAft>
              <a:buFont typeface="Arial,Sans-Serif"/>
              <a:buChar char="•"/>
            </a:pPr>
            <a:endParaRPr lang="en-US" sz="900" dirty="0">
              <a:latin typeface="Arial"/>
              <a:cs typeface="Arial"/>
            </a:endParaRPr>
          </a:p>
          <a:p>
            <a:pPr marL="128588" indent="-128588">
              <a:spcBef>
                <a:spcPts val="0"/>
              </a:spcBef>
              <a:spcAft>
                <a:spcPts val="0"/>
              </a:spcAft>
              <a:buFont typeface="Arial,Sans-Serif"/>
              <a:buChar char="•"/>
            </a:pPr>
            <a:r>
              <a:rPr lang="en-US" sz="900" dirty="0">
                <a:latin typeface="Arial"/>
                <a:cs typeface="Arial"/>
              </a:rPr>
              <a:t>Scientists have concluded that energy has been lost through leakage of gas, the mixing of hot and cold gas and by conduction of heat.</a:t>
            </a:r>
          </a:p>
          <a:p>
            <a:pPr>
              <a:spcBef>
                <a:spcPts val="0"/>
              </a:spcBef>
              <a:spcAft>
                <a:spcPts val="0"/>
              </a:spcAft>
            </a:pPr>
            <a:endParaRPr lang="en-US" sz="900" dirty="0">
              <a:latin typeface="Arial"/>
              <a:cs typeface="Arial"/>
            </a:endParaRPr>
          </a:p>
          <a:p>
            <a:pPr>
              <a:spcBef>
                <a:spcPct val="0"/>
              </a:spcBef>
            </a:pPr>
            <a:r>
              <a:rPr lang="en-US" sz="900" b="1" dirty="0">
                <a:latin typeface="Arial"/>
                <a:cs typeface="Arial"/>
              </a:rPr>
              <a:t>Distance estimate</a:t>
            </a:r>
            <a:r>
              <a:rPr lang="en-US" sz="900" dirty="0">
                <a:latin typeface="Arial"/>
                <a:cs typeface="Arial"/>
              </a:rPr>
              <a:t>: 160,000 light-years from Earth</a:t>
            </a:r>
          </a:p>
          <a:p>
            <a:pPr>
              <a:spcBef>
                <a:spcPct val="0"/>
              </a:spcBef>
            </a:pPr>
            <a:r>
              <a:rPr lang="en-US" sz="900" b="1" dirty="0">
                <a:latin typeface="Arial"/>
                <a:cs typeface="Arial"/>
              </a:rPr>
              <a:t>Credit</a:t>
            </a:r>
            <a:r>
              <a:rPr lang="en-US" sz="900" dirty="0">
                <a:latin typeface="Arial"/>
                <a:cs typeface="Arial"/>
              </a:rPr>
              <a:t>: X-ray: NASA/CXC/Ohio State Univ./J. Rodriguez et al; Infrared: NASA/ESA/CSA/STScI; Optical: NASA/ESA/STScI; Image Processing: NASA/CXC/SAO/P. Edmonds</a:t>
            </a:r>
          </a:p>
          <a:p>
            <a:pPr>
              <a:spcBef>
                <a:spcPct val="0"/>
              </a:spcBef>
            </a:pPr>
            <a:r>
              <a:rPr lang="en-US" sz="900" b="1" dirty="0">
                <a:latin typeface="Arial"/>
                <a:cs typeface="Arial"/>
              </a:rPr>
              <a:t>Instrument</a:t>
            </a:r>
            <a:r>
              <a:rPr lang="en-US" sz="900" dirty="0">
                <a:latin typeface="Arial"/>
                <a:cs typeface="Arial"/>
              </a:rPr>
              <a:t>: ACIS</a:t>
            </a:r>
          </a:p>
          <a:p>
            <a:pPr>
              <a:spcBef>
                <a:spcPct val="0"/>
              </a:spcBef>
            </a:pPr>
            <a:r>
              <a:rPr lang="en-US" sz="900" b="1" dirty="0">
                <a:latin typeface="Arial"/>
                <a:cs typeface="Arial"/>
              </a:rPr>
              <a:t>Reference</a:t>
            </a:r>
            <a:r>
              <a:rPr lang="en-US" sz="900" dirty="0">
                <a:latin typeface="Arial"/>
                <a:cs typeface="Arial"/>
              </a:rPr>
              <a:t>: Rodriguez, J.A., et al, 2026, </a:t>
            </a:r>
            <a:r>
              <a:rPr lang="en-US" sz="900" dirty="0">
                <a:latin typeface="Arial"/>
                <a:cs typeface="Arial"/>
                <a:hlinkClick r:id="rId3"/>
              </a:rPr>
              <a:t>ApJ, 998, 318</a:t>
            </a:r>
            <a:r>
              <a:rPr lang="en-US" sz="900" dirty="0">
                <a:latin typeface="Arial"/>
                <a:cs typeface="Arial"/>
              </a:rPr>
              <a:t>.</a:t>
            </a:r>
          </a:p>
          <a:p>
            <a:pPr>
              <a:spcBef>
                <a:spcPct val="0"/>
              </a:spcBef>
            </a:pPr>
            <a:endParaRPr lang="en-US" sz="900" b="1" dirty="0">
              <a:latin typeface="Arial"/>
              <a:cs typeface="Arial"/>
            </a:endParaRPr>
          </a:p>
          <a:p>
            <a:pPr>
              <a:spcBef>
                <a:spcPct val="0"/>
              </a:spcBef>
            </a:pPr>
            <a:r>
              <a:rPr lang="en-US" sz="900" b="1" dirty="0">
                <a:latin typeface="Arial"/>
                <a:cs typeface="Arial"/>
              </a:rPr>
              <a:t>More information</a:t>
            </a:r>
            <a:r>
              <a:rPr lang="en-US" sz="900" dirty="0">
                <a:latin typeface="Arial"/>
                <a:cs typeface="Arial"/>
              </a:rPr>
              <a:t>: The detailed caption and other material are here: </a:t>
            </a:r>
            <a:r>
              <a:rPr lang="en-US" sz="900" dirty="0">
                <a:latin typeface="Arial"/>
                <a:cs typeface="Arial"/>
                <a:hlinkClick r:id="rId4"/>
              </a:rPr>
              <a:t>https://chandra.harvard.edu/photo/2026/30dor/</a:t>
            </a:r>
            <a:r>
              <a:rPr lang="en-US" sz="900" dirty="0">
                <a:latin typeface="Arial"/>
                <a:cs typeface="Arial"/>
              </a:rPr>
              <a:t> </a:t>
            </a:r>
            <a:endParaRPr lang="en-US" sz="900" dirty="0">
              <a:ea typeface="Calibri"/>
              <a:cs typeface="Arial"/>
            </a:endParaRPr>
          </a:p>
        </p:txBody>
      </p:sp>
      <p:pic>
        <p:nvPicPr>
          <p:cNvPr id="19" name="NASA_Insignia-RGB.svg" descr="NASA_Insignia-RGB.svg">
            <a:extLst>
              <a:ext uri="{FF2B5EF4-FFF2-40B4-BE49-F238E27FC236}">
                <a16:creationId xmlns:a16="http://schemas.microsoft.com/office/drawing/2014/main" id="{B532EDF1-1791-64F4-ADE8-15D8F78C944C}"/>
              </a:ext>
            </a:extLst>
          </p:cNvPr>
          <p:cNvPicPr>
            <a:picLocks noChangeAspect="1"/>
          </p:cNvPicPr>
          <p:nvPr/>
        </p:nvPicPr>
        <p:blipFill>
          <a:blip r:embed="rId5"/>
          <a:stretch>
            <a:fillRect/>
          </a:stretch>
        </p:blipFill>
        <p:spPr>
          <a:xfrm>
            <a:off x="8456618" y="18672"/>
            <a:ext cx="658597" cy="658684"/>
          </a:xfrm>
          <a:prstGeom prst="rect">
            <a:avLst/>
          </a:prstGeom>
          <a:ln w="12700">
            <a:miter lim="400000"/>
          </a:ln>
        </p:spPr>
      </p:pic>
      <p:sp>
        <p:nvSpPr>
          <p:cNvPr id="22" name="TextBox 21">
            <a:extLst>
              <a:ext uri="{FF2B5EF4-FFF2-40B4-BE49-F238E27FC236}">
                <a16:creationId xmlns:a16="http://schemas.microsoft.com/office/drawing/2014/main" id="{E35735B8-1B9B-17CC-F4EB-E3789697BF34}"/>
              </a:ext>
            </a:extLst>
          </p:cNvPr>
          <p:cNvSpPr txBox="1"/>
          <p:nvPr/>
        </p:nvSpPr>
        <p:spPr>
          <a:xfrm>
            <a:off x="229006" y="182294"/>
            <a:ext cx="1495707" cy="6065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spAutoFit/>
          </a:bodyPr>
          <a:lstStyle>
            <a:lvl1pPr defTabSz="914400">
              <a:lnSpc>
                <a:spcPct val="100000"/>
              </a:lnSpc>
              <a:spcBef>
                <a:spcPts val="0"/>
              </a:spcBef>
              <a:defRPr sz="1600">
                <a:solidFill>
                  <a:srgbClr val="222222"/>
                </a:solidFill>
                <a:latin typeface="Helvetica Now Var Text Medium"/>
                <a:ea typeface="Helvetica Now Var Text Medium"/>
                <a:cs typeface="Helvetica Now Var Text Medium"/>
                <a:sym typeface="Helvetica Now Var Text Medium"/>
              </a:defRPr>
            </a:lvl1pPr>
          </a:lstStyle>
          <a:p>
            <a:r>
              <a:rPr sz="394" b="1" dirty="0">
                <a:solidFill>
                  <a:schemeClr val="bg1"/>
                </a:solidFill>
                <a:latin typeface="+mn-lt"/>
                <a:cs typeface="Arial" panose="020B0604020202020204" pitchFamily="34" charset="0"/>
              </a:rPr>
              <a:t>National Aeronautics a</a:t>
            </a:r>
            <a:r>
              <a:rPr lang="en-US" sz="394" b="1" dirty="0">
                <a:solidFill>
                  <a:schemeClr val="bg1"/>
                </a:solidFill>
                <a:latin typeface="+mn-lt"/>
                <a:cs typeface="Arial" panose="020B0604020202020204" pitchFamily="34" charset="0"/>
              </a:rPr>
              <a:t>n</a:t>
            </a:r>
            <a:r>
              <a:rPr sz="394" b="1" dirty="0">
                <a:solidFill>
                  <a:schemeClr val="bg1"/>
                </a:solidFill>
                <a:latin typeface="+mn-lt"/>
                <a:cs typeface="Arial" panose="020B0604020202020204" pitchFamily="34" charset="0"/>
              </a:rPr>
              <a:t>d Space Administration</a:t>
            </a:r>
          </a:p>
        </p:txBody>
      </p:sp>
      <p:sp>
        <p:nvSpPr>
          <p:cNvPr id="9" name="TextBox 19">
            <a:extLst>
              <a:ext uri="{FF2B5EF4-FFF2-40B4-BE49-F238E27FC236}">
                <a16:creationId xmlns:a16="http://schemas.microsoft.com/office/drawing/2014/main" id="{DE60DC57-E3D7-1E2F-BA8D-9BBB8706340B}"/>
              </a:ext>
            </a:extLst>
          </p:cNvPr>
          <p:cNvSpPr txBox="1">
            <a:spLocks noChangeArrowheads="1"/>
          </p:cNvSpPr>
          <p:nvPr/>
        </p:nvSpPr>
        <p:spPr bwMode="auto">
          <a:xfrm>
            <a:off x="7671032" y="790435"/>
            <a:ext cx="1361771" cy="4185393"/>
          </a:xfrm>
          <a:prstGeom prst="rect">
            <a:avLst/>
          </a:prstGeom>
          <a:noFill/>
          <a:ln w="9525">
            <a:noFill/>
            <a:miter lim="800000"/>
            <a:headEnd/>
            <a:tailEnd/>
          </a:ln>
        </p:spPr>
        <p:txBody>
          <a:bodyPr wrap="square" lIns="68580" tIns="34290" rIns="68580" bIns="0" anchor="t">
            <a:spAutoFit/>
          </a:bodyPr>
          <a:lstStyle/>
          <a:p>
            <a:r>
              <a:rPr lang="en-US" sz="800" i="1" dirty="0">
                <a:latin typeface="Times New Roman"/>
                <a:ea typeface="MS Mincho"/>
                <a:cs typeface="Times New Roman"/>
              </a:rPr>
              <a:t>The new composite image contains X-rays from NASA’s Chandra X-ray Observatory, appearing in blue and revealing gas blown away by winds from the surfaces of young, massive stars and heated to millions of degrees by shock waves, like sonic booms from supersonic jets. The red represents infrared data from NASA’s James Webb Space Telescope showing thousands of young stars, plus swaths of cool dust that will provide the ingredients to form new stars and planets. Optical data in the green layer from NASA’s Hubble Space Telescope uncovers hydrogen gas that is warmer than seen with Webb, as well as some individual stars through the nebula. In some regions the blue Chandra layer stands alone, and in others it combines with either the red Webb data or the green Hubble data. In the middle region all three images overlap to provide a holistic view in red, orange, yellow, green, and blue. </a:t>
            </a:r>
          </a:p>
        </p:txBody>
      </p:sp>
      <p:pic>
        <p:nvPicPr>
          <p:cNvPr id="3" name="Picture 2">
            <a:extLst>
              <a:ext uri="{FF2B5EF4-FFF2-40B4-BE49-F238E27FC236}">
                <a16:creationId xmlns:a16="http://schemas.microsoft.com/office/drawing/2014/main" id="{BB8D65C9-F7D1-AAD6-89C1-416D48F116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55883" y="682186"/>
            <a:ext cx="3671604" cy="3671604"/>
          </a:xfrm>
          <a:prstGeom prst="rect">
            <a:avLst/>
          </a:prstGeom>
        </p:spPr>
      </p:pic>
      <p:sp>
        <p:nvSpPr>
          <p:cNvPr id="11" name="TextBox 10">
            <a:extLst>
              <a:ext uri="{FF2B5EF4-FFF2-40B4-BE49-F238E27FC236}">
                <a16:creationId xmlns:a16="http://schemas.microsoft.com/office/drawing/2014/main" id="{81DA5F34-AA51-661F-4ACF-788C0918A563}"/>
              </a:ext>
            </a:extLst>
          </p:cNvPr>
          <p:cNvSpPr txBox="1"/>
          <p:nvPr/>
        </p:nvSpPr>
        <p:spPr>
          <a:xfrm>
            <a:off x="4757829" y="3997124"/>
            <a:ext cx="1357105" cy="22313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000" b="1" dirty="0">
                <a:solidFill>
                  <a:srgbClr val="E3022B"/>
                </a:solidFill>
                <a:latin typeface="Arial"/>
              </a:rPr>
              <a:t>Yahoo</a:t>
            </a:r>
            <a:endParaRPr lang="en-US" sz="1000" dirty="0">
              <a:solidFill>
                <a:srgbClr val="E3022B"/>
              </a:solidFill>
            </a:endParaRPr>
          </a:p>
        </p:txBody>
      </p:sp>
      <p:sp>
        <p:nvSpPr>
          <p:cNvPr id="7" name="TextBox 6">
            <a:extLst>
              <a:ext uri="{FF2B5EF4-FFF2-40B4-BE49-F238E27FC236}">
                <a16:creationId xmlns:a16="http://schemas.microsoft.com/office/drawing/2014/main" id="{D114C174-82A9-DFAE-FC80-1BC886DE64B2}"/>
              </a:ext>
            </a:extLst>
          </p:cNvPr>
          <p:cNvSpPr txBox="1"/>
          <p:nvPr/>
        </p:nvSpPr>
        <p:spPr>
          <a:xfrm>
            <a:off x="3935338" y="3812448"/>
            <a:ext cx="3235039" cy="23852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100" b="1" i="1" dirty="0">
                <a:solidFill>
                  <a:schemeClr val="bg1"/>
                </a:solidFill>
                <a:latin typeface="Arial"/>
                <a:cs typeface="Arial"/>
              </a:rPr>
              <a:t>“NASA reveals stunning image”</a:t>
            </a:r>
            <a:endParaRPr lang="en-US" sz="1100" dirty="0">
              <a:solidFill>
                <a:schemeClr val="bg1"/>
              </a:solidFill>
            </a:endParaRPr>
          </a:p>
        </p:txBody>
      </p:sp>
      <p:sp>
        <p:nvSpPr>
          <p:cNvPr id="17" name="TextBox 16">
            <a:extLst>
              <a:ext uri="{FF2B5EF4-FFF2-40B4-BE49-F238E27FC236}">
                <a16:creationId xmlns:a16="http://schemas.microsoft.com/office/drawing/2014/main" id="{4147C2A7-7DB5-F16A-1879-55D96E1A668A}"/>
              </a:ext>
            </a:extLst>
          </p:cNvPr>
          <p:cNvSpPr txBox="1"/>
          <p:nvPr/>
        </p:nvSpPr>
        <p:spPr>
          <a:xfrm>
            <a:off x="4008864" y="4351291"/>
            <a:ext cx="2456391" cy="23852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100" b="1" i="1" dirty="0">
                <a:solidFill>
                  <a:schemeClr val="bg1"/>
                </a:solidFill>
                <a:latin typeface="Arial"/>
                <a:cs typeface="Arial"/>
              </a:rPr>
              <a:t>“Vibrant new photos”</a:t>
            </a:r>
            <a:endParaRPr lang="en-US" sz="1100" dirty="0">
              <a:solidFill>
                <a:schemeClr val="bg1"/>
              </a:solidFill>
            </a:endParaRPr>
          </a:p>
        </p:txBody>
      </p:sp>
      <p:sp>
        <p:nvSpPr>
          <p:cNvPr id="20" name="TextBox 19">
            <a:extLst>
              <a:ext uri="{FF2B5EF4-FFF2-40B4-BE49-F238E27FC236}">
                <a16:creationId xmlns:a16="http://schemas.microsoft.com/office/drawing/2014/main" id="{94F10C5F-C843-18D7-16F5-3446EC29F62F}"/>
              </a:ext>
            </a:extLst>
          </p:cNvPr>
          <p:cNvSpPr txBox="1"/>
          <p:nvPr/>
        </p:nvSpPr>
        <p:spPr>
          <a:xfrm>
            <a:off x="4405878" y="4572025"/>
            <a:ext cx="1357105" cy="22313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000" b="1" dirty="0">
                <a:solidFill>
                  <a:srgbClr val="E3022B"/>
                </a:solidFill>
                <a:latin typeface="Arial"/>
              </a:rPr>
              <a:t>New York Post</a:t>
            </a:r>
            <a:endParaRPr lang="en-US" sz="1000" dirty="0">
              <a:solidFill>
                <a:srgbClr val="E3022B"/>
              </a:solidFill>
            </a:endParaRPr>
          </a:p>
        </p:txBody>
      </p:sp>
      <p:sp>
        <p:nvSpPr>
          <p:cNvPr id="23" name="TextBox 22">
            <a:extLst>
              <a:ext uri="{FF2B5EF4-FFF2-40B4-BE49-F238E27FC236}">
                <a16:creationId xmlns:a16="http://schemas.microsoft.com/office/drawing/2014/main" id="{06FD7F16-E06F-9F18-ECDF-7EB0AC9562D5}"/>
              </a:ext>
            </a:extLst>
          </p:cNvPr>
          <p:cNvSpPr txBox="1"/>
          <p:nvPr/>
        </p:nvSpPr>
        <p:spPr>
          <a:xfrm>
            <a:off x="5959485" y="4352427"/>
            <a:ext cx="1750637" cy="407804"/>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100" b="1" i="1" dirty="0">
                <a:solidFill>
                  <a:schemeClr val="bg1"/>
                </a:solidFill>
                <a:latin typeface="Arial"/>
                <a:cs typeface="Arial"/>
              </a:rPr>
              <a:t>“a genuinely striking composite image”</a:t>
            </a:r>
          </a:p>
        </p:txBody>
      </p:sp>
      <p:sp>
        <p:nvSpPr>
          <p:cNvPr id="24" name="TextBox 23">
            <a:extLst>
              <a:ext uri="{FF2B5EF4-FFF2-40B4-BE49-F238E27FC236}">
                <a16:creationId xmlns:a16="http://schemas.microsoft.com/office/drawing/2014/main" id="{F3E11836-969B-83B7-C3CA-3825A6D7084F}"/>
              </a:ext>
            </a:extLst>
          </p:cNvPr>
          <p:cNvSpPr txBox="1"/>
          <p:nvPr/>
        </p:nvSpPr>
        <p:spPr>
          <a:xfrm>
            <a:off x="6193966" y="4715687"/>
            <a:ext cx="1357105" cy="22313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000" b="1" dirty="0">
                <a:solidFill>
                  <a:srgbClr val="E3022B"/>
                </a:solidFill>
                <a:latin typeface="Arial"/>
              </a:rPr>
              <a:t>Universe Today</a:t>
            </a:r>
            <a:endParaRPr lang="en-US" sz="1000" dirty="0">
              <a:solidFill>
                <a:srgbClr val="E3022B"/>
              </a:solidFill>
            </a:endParaRPr>
          </a:p>
        </p:txBody>
      </p:sp>
    </p:spTree>
    <p:extLst>
      <p:ext uri="{BB962C8B-B14F-4D97-AF65-F5344CB8AC3E}">
        <p14:creationId xmlns:p14="http://schemas.microsoft.com/office/powerpoint/2010/main" val="613530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20637</TotalTime>
  <Words>437</Words>
  <Application>Microsoft Macintosh PowerPoint</Application>
  <PresentationFormat>On-screen Show (16:9)</PresentationFormat>
  <Paragraphs>27</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MS Mincho</vt:lpstr>
      <vt:lpstr>Arial</vt:lpstr>
      <vt:lpstr>Arial,Sans-Serif</vt:lpstr>
      <vt:lpstr>Calibri</vt:lpstr>
      <vt:lpstr>Helvetica Now Var Text Medium</vt:lpstr>
      <vt:lpstr>Times New Roman</vt:lpstr>
      <vt:lpstr>Office Theme</vt:lpstr>
      <vt:lpstr>CHANDRA SCIENCE HIGHLIGHT: August 2026</vt:lpstr>
    </vt:vector>
  </TitlesOfParts>
  <Company>smithsonian astrophysical obs</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Chandra Science Highlights</dc:title>
  <dc:creator>psullivan</dc:creator>
  <cp:lastModifiedBy>Microsoft Office User</cp:lastModifiedBy>
  <cp:revision>1133</cp:revision>
  <cp:lastPrinted>2022-11-09T14:42:17Z</cp:lastPrinted>
  <dcterms:created xsi:type="dcterms:W3CDTF">2000-04-21T21:07:13Z</dcterms:created>
  <dcterms:modified xsi:type="dcterms:W3CDTF">2026-09-21T15:24:20Z</dcterms:modified>
</cp:coreProperties>
</file>