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3"/>
  </p:notesMasterIdLst>
  <p:sldIdLst>
    <p:sldId id="260" r:id="rId2"/>
  </p:sldIdLst>
  <p:sldSz cx="9144000" cy="5143500" type="screen16x9"/>
  <p:notesSz cx="7010400" cy="9296400"/>
  <p:defaultTextStyle>
    <a:defPPr>
      <a:defRPr lang="en-US"/>
    </a:defPPr>
    <a:lvl1pPr algn="l" rtl="0" eaLnBrk="0" fontAlgn="base" hangingPunct="0">
      <a:spcBef>
        <a:spcPct val="0"/>
      </a:spcBef>
      <a:spcAft>
        <a:spcPct val="0"/>
      </a:spcAft>
      <a:defRPr sz="1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A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4" autoAdjust="0"/>
    <p:restoredTop sz="94578" autoAdjust="0"/>
  </p:normalViewPr>
  <p:slideViewPr>
    <p:cSldViewPr snapToGrid="0" snapToObjects="1">
      <p:cViewPr>
        <p:scale>
          <a:sx n="10" d="100"/>
          <a:sy n="10" d="100"/>
        </p:scale>
        <p:origin x="3712" y="194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413" cy="464180"/>
          </a:xfrm>
          <a:prstGeom prst="rect">
            <a:avLst/>
          </a:prstGeom>
        </p:spPr>
        <p:txBody>
          <a:bodyPr vert="horz" lIns="92226" tIns="46113" rIns="92226" bIns="46113" rtlCol="0"/>
          <a:lstStyle>
            <a:lvl1pPr algn="l">
              <a:defRPr sz="1200"/>
            </a:lvl1pPr>
          </a:lstStyle>
          <a:p>
            <a:endParaRPr lang="en-US" dirty="0"/>
          </a:p>
        </p:txBody>
      </p:sp>
      <p:sp>
        <p:nvSpPr>
          <p:cNvPr id="3" name="Date Placeholder 2"/>
          <p:cNvSpPr>
            <a:spLocks noGrp="1"/>
          </p:cNvSpPr>
          <p:nvPr>
            <p:ph type="dt" idx="1"/>
          </p:nvPr>
        </p:nvSpPr>
        <p:spPr>
          <a:xfrm>
            <a:off x="3971386" y="0"/>
            <a:ext cx="3037413" cy="464180"/>
          </a:xfrm>
          <a:prstGeom prst="rect">
            <a:avLst/>
          </a:prstGeom>
        </p:spPr>
        <p:txBody>
          <a:bodyPr vert="horz" lIns="92226" tIns="46113" rIns="92226" bIns="46113" rtlCol="0"/>
          <a:lstStyle>
            <a:lvl1pPr algn="r">
              <a:defRPr sz="1200"/>
            </a:lvl1pPr>
          </a:lstStyle>
          <a:p>
            <a:fld id="{B3AD525C-9F82-4B0D-880D-A7AEC1BB96CD}" type="datetimeFigureOut">
              <a:rPr lang="en-US" smtClean="0"/>
              <a:t>9/21/26</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2226" tIns="46113" rIns="92226" bIns="46113" rtlCol="0" anchor="ctr"/>
          <a:lstStyle/>
          <a:p>
            <a:endParaRPr lang="en-US" dirty="0"/>
          </a:p>
        </p:txBody>
      </p:sp>
      <p:sp>
        <p:nvSpPr>
          <p:cNvPr id="5" name="Notes Placeholder 4"/>
          <p:cNvSpPr>
            <a:spLocks noGrp="1"/>
          </p:cNvSpPr>
          <p:nvPr>
            <p:ph type="body" sz="quarter" idx="3"/>
          </p:nvPr>
        </p:nvSpPr>
        <p:spPr>
          <a:xfrm>
            <a:off x="701681" y="4416111"/>
            <a:ext cx="5607038" cy="4182419"/>
          </a:xfrm>
          <a:prstGeom prst="rect">
            <a:avLst/>
          </a:prstGeom>
        </p:spPr>
        <p:txBody>
          <a:bodyPr vert="horz" lIns="92226" tIns="46113" rIns="92226" bIns="461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21"/>
            <a:ext cx="3037413" cy="464180"/>
          </a:xfrm>
          <a:prstGeom prst="rect">
            <a:avLst/>
          </a:prstGeom>
        </p:spPr>
        <p:txBody>
          <a:bodyPr vert="horz" lIns="92226" tIns="46113" rIns="92226" bIns="4611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1386" y="8830621"/>
            <a:ext cx="3037413" cy="464180"/>
          </a:xfrm>
          <a:prstGeom prst="rect">
            <a:avLst/>
          </a:prstGeom>
        </p:spPr>
        <p:txBody>
          <a:bodyPr vert="horz" lIns="92226" tIns="46113" rIns="92226" bIns="46113" rtlCol="0" anchor="b"/>
          <a:lstStyle>
            <a:lvl1pPr algn="r">
              <a:defRPr sz="1200"/>
            </a:lvl1pPr>
          </a:lstStyle>
          <a:p>
            <a:fld id="{8D8249B3-8183-4C32-AA44-5F57FD78BC8C}" type="slidenum">
              <a:rPr lang="en-US" smtClean="0"/>
              <a:t>‹#›</a:t>
            </a:fld>
            <a:endParaRPr lang="en-US" dirty="0"/>
          </a:p>
        </p:txBody>
      </p:sp>
    </p:spTree>
    <p:extLst>
      <p:ext uri="{BB962C8B-B14F-4D97-AF65-F5344CB8AC3E}">
        <p14:creationId xmlns:p14="http://schemas.microsoft.com/office/powerpoint/2010/main" val="2263706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79A36-EB38-B189-65EB-01C2134E9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F06B6-BFA8-DADB-6009-E64CF2EB13D2}"/>
              </a:ext>
            </a:extLst>
          </p:cNvPr>
          <p:cNvSpPr>
            <a:spLocks noGrp="1" noRot="1" noChangeAspect="1"/>
          </p:cNvSpPr>
          <p:nvPr>
            <p:ph type="sldImg"/>
          </p:nvPr>
        </p:nvSpPr>
        <p:spPr>
          <a:xfrm>
            <a:off x="406400" y="698500"/>
            <a:ext cx="6197600" cy="3486150"/>
          </a:xfrm>
        </p:spPr>
      </p:sp>
      <p:sp>
        <p:nvSpPr>
          <p:cNvPr id="3" name="Notes Placeholder 2">
            <a:extLst>
              <a:ext uri="{FF2B5EF4-FFF2-40B4-BE49-F238E27FC236}">
                <a16:creationId xmlns:a16="http://schemas.microsoft.com/office/drawing/2014/main" id="{78161B79-F775-EDCA-A027-BEA270C363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A3E843-13B4-B04B-2C4C-5DC292B8AE8F}"/>
              </a:ext>
            </a:extLst>
          </p:cNvPr>
          <p:cNvSpPr>
            <a:spLocks noGrp="1"/>
          </p:cNvSpPr>
          <p:nvPr>
            <p:ph type="sldNum" sz="quarter" idx="10"/>
          </p:nvPr>
        </p:nvSpPr>
        <p:spPr/>
        <p:txBody>
          <a:bodyPr/>
          <a:lstStyle/>
          <a:p>
            <a:fld id="{8D8249B3-8183-4C32-AA44-5F57FD78BC8C}" type="slidenum">
              <a:rPr lang="en-US" smtClean="0"/>
              <a:t>1</a:t>
            </a:fld>
            <a:endParaRPr lang="en-US" dirty="0"/>
          </a:p>
        </p:txBody>
      </p:sp>
    </p:spTree>
    <p:extLst>
      <p:ext uri="{BB962C8B-B14F-4D97-AF65-F5344CB8AC3E}">
        <p14:creationId xmlns:p14="http://schemas.microsoft.com/office/powerpoint/2010/main" val="2616882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0E294034-FFE6-4757-A935-B3776964DF9D}" type="slidenum">
              <a:rPr lang="en-US" altLang="en-US" smtClean="0"/>
              <a:pPr>
                <a:defRPr/>
              </a:pPr>
              <a:t>‹#›</a:t>
            </a:fld>
            <a:endParaRPr lang="en-US" altLang="en-US" dirty="0"/>
          </a:p>
        </p:txBody>
      </p:sp>
    </p:spTree>
    <p:extLst>
      <p:ext uri="{BB962C8B-B14F-4D97-AF65-F5344CB8AC3E}">
        <p14:creationId xmlns:p14="http://schemas.microsoft.com/office/powerpoint/2010/main" val="712462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02DCB79F-504D-4FCC-AFF9-DAE4EFB363F3}" type="slidenum">
              <a:rPr lang="en-US" altLang="en-US" smtClean="0"/>
              <a:pPr>
                <a:defRPr/>
              </a:pPr>
              <a:t>‹#›</a:t>
            </a:fld>
            <a:endParaRPr lang="en-US" altLang="en-US" dirty="0"/>
          </a:p>
        </p:txBody>
      </p:sp>
    </p:spTree>
    <p:extLst>
      <p:ext uri="{BB962C8B-B14F-4D97-AF65-F5344CB8AC3E}">
        <p14:creationId xmlns:p14="http://schemas.microsoft.com/office/powerpoint/2010/main" val="349835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7ACDAB66-14D6-49BB-BCA9-60DE7AE30FB5}" type="slidenum">
              <a:rPr lang="en-US" altLang="en-US" smtClean="0"/>
              <a:pPr>
                <a:defRPr/>
              </a:pPr>
              <a:t>‹#›</a:t>
            </a:fld>
            <a:endParaRPr lang="en-US" altLang="en-US" dirty="0"/>
          </a:p>
        </p:txBody>
      </p:sp>
    </p:spTree>
    <p:extLst>
      <p:ext uri="{BB962C8B-B14F-4D97-AF65-F5344CB8AC3E}">
        <p14:creationId xmlns:p14="http://schemas.microsoft.com/office/powerpoint/2010/main" val="261172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2C7149F1-ED35-428C-80BF-251A8A972A3B}" type="slidenum">
              <a:rPr lang="en-US" altLang="en-US" smtClean="0"/>
              <a:pPr>
                <a:defRPr/>
              </a:pPr>
              <a:t>‹#›</a:t>
            </a:fld>
            <a:endParaRPr lang="en-US" altLang="en-US" dirty="0"/>
          </a:p>
        </p:txBody>
      </p:sp>
    </p:spTree>
    <p:extLst>
      <p:ext uri="{BB962C8B-B14F-4D97-AF65-F5344CB8AC3E}">
        <p14:creationId xmlns:p14="http://schemas.microsoft.com/office/powerpoint/2010/main" val="326185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ltLang="en-US" dirty="0"/>
          </a:p>
        </p:txBody>
      </p:sp>
      <p:sp>
        <p:nvSpPr>
          <p:cNvPr id="8" name="Footer Placeholder 7"/>
          <p:cNvSpPr>
            <a:spLocks noGrp="1"/>
          </p:cNvSpPr>
          <p:nvPr>
            <p:ph type="ftr" sz="quarter" idx="11"/>
          </p:nvPr>
        </p:nvSpPr>
        <p:spPr/>
        <p:txBody>
          <a:bodyPr/>
          <a:lstStyle/>
          <a:p>
            <a:pPr>
              <a:defRPr/>
            </a:pPr>
            <a:endParaRPr lang="en-US" altLang="en-US" dirty="0"/>
          </a:p>
        </p:txBody>
      </p:sp>
      <p:sp>
        <p:nvSpPr>
          <p:cNvPr id="9" name="Slide Number Placeholder 8"/>
          <p:cNvSpPr>
            <a:spLocks noGrp="1"/>
          </p:cNvSpPr>
          <p:nvPr>
            <p:ph type="sldNum" sz="quarter" idx="12"/>
          </p:nvPr>
        </p:nvSpPr>
        <p:spPr/>
        <p:txBody>
          <a:bodyPr/>
          <a:lstStyle/>
          <a:p>
            <a:pPr>
              <a:defRPr/>
            </a:pPr>
            <a:fld id="{015DD548-FA3A-4E3D-B922-DF8181FEF4EA}" type="slidenum">
              <a:rPr lang="en-US" altLang="en-US" smtClean="0"/>
              <a:pPr>
                <a:defRPr/>
              </a:pPr>
              <a:t>‹#›</a:t>
            </a:fld>
            <a:endParaRPr lang="en-US" altLang="en-US" dirty="0"/>
          </a:p>
        </p:txBody>
      </p:sp>
    </p:spTree>
    <p:extLst>
      <p:ext uri="{BB962C8B-B14F-4D97-AF65-F5344CB8AC3E}">
        <p14:creationId xmlns:p14="http://schemas.microsoft.com/office/powerpoint/2010/main" val="3045589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ltLang="en-US" dirty="0"/>
          </a:p>
        </p:txBody>
      </p:sp>
      <p:sp>
        <p:nvSpPr>
          <p:cNvPr id="4" name="Footer Placeholder 3"/>
          <p:cNvSpPr>
            <a:spLocks noGrp="1"/>
          </p:cNvSpPr>
          <p:nvPr>
            <p:ph type="ftr" sz="quarter" idx="11"/>
          </p:nvPr>
        </p:nvSpPr>
        <p:spPr/>
        <p:txBody>
          <a:bodyPr/>
          <a:lstStyle/>
          <a:p>
            <a:pPr>
              <a:defRPr/>
            </a:pPr>
            <a:endParaRPr lang="en-US" altLang="en-US" dirty="0"/>
          </a:p>
        </p:txBody>
      </p:sp>
      <p:sp>
        <p:nvSpPr>
          <p:cNvPr id="5" name="Slide Number Placeholder 4"/>
          <p:cNvSpPr>
            <a:spLocks noGrp="1"/>
          </p:cNvSpPr>
          <p:nvPr>
            <p:ph type="sldNum" sz="quarter" idx="12"/>
          </p:nvPr>
        </p:nvSpPr>
        <p:spPr/>
        <p:txBody>
          <a:bodyPr/>
          <a:lstStyle/>
          <a:p>
            <a:pPr>
              <a:defRPr/>
            </a:pPr>
            <a:fld id="{DA22B7EA-C23E-4555-9A29-30B3DDA0AA10}" type="slidenum">
              <a:rPr lang="en-US" altLang="en-US" smtClean="0"/>
              <a:pPr>
                <a:defRPr/>
              </a:pPr>
              <a:t>‹#›</a:t>
            </a:fld>
            <a:endParaRPr lang="en-US" altLang="en-US" dirty="0"/>
          </a:p>
        </p:txBody>
      </p:sp>
    </p:spTree>
    <p:extLst>
      <p:ext uri="{BB962C8B-B14F-4D97-AF65-F5344CB8AC3E}">
        <p14:creationId xmlns:p14="http://schemas.microsoft.com/office/powerpoint/2010/main" val="1677682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dirty="0"/>
          </a:p>
        </p:txBody>
      </p:sp>
      <p:sp>
        <p:nvSpPr>
          <p:cNvPr id="3" name="Footer Placeholder 2"/>
          <p:cNvSpPr>
            <a:spLocks noGrp="1"/>
          </p:cNvSpPr>
          <p:nvPr>
            <p:ph type="ftr" sz="quarter" idx="11"/>
          </p:nvPr>
        </p:nvSpPr>
        <p:spPr/>
        <p:txBody>
          <a:bodyPr/>
          <a:lstStyle/>
          <a:p>
            <a:pPr>
              <a:defRPr/>
            </a:pPr>
            <a:endParaRPr lang="en-US" altLang="en-US" dirty="0"/>
          </a:p>
        </p:txBody>
      </p:sp>
      <p:sp>
        <p:nvSpPr>
          <p:cNvPr id="4" name="Slide Number Placeholder 3"/>
          <p:cNvSpPr>
            <a:spLocks noGrp="1"/>
          </p:cNvSpPr>
          <p:nvPr>
            <p:ph type="sldNum" sz="quarter" idx="12"/>
          </p:nvPr>
        </p:nvSpPr>
        <p:spPr/>
        <p:txBody>
          <a:bodyPr/>
          <a:lstStyle/>
          <a:p>
            <a:pPr>
              <a:defRPr/>
            </a:pPr>
            <a:fld id="{A72BBCAF-AC5A-485C-96D5-864A783FF91E}" type="slidenum">
              <a:rPr lang="en-US" altLang="en-US" smtClean="0"/>
              <a:pPr>
                <a:defRPr/>
              </a:pPr>
              <a:t>‹#›</a:t>
            </a:fld>
            <a:endParaRPr lang="en-US" altLang="en-US" dirty="0"/>
          </a:p>
        </p:txBody>
      </p:sp>
    </p:spTree>
    <p:extLst>
      <p:ext uri="{BB962C8B-B14F-4D97-AF65-F5344CB8AC3E}">
        <p14:creationId xmlns:p14="http://schemas.microsoft.com/office/powerpoint/2010/main" val="2390825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906BB6EF-ED29-407A-8408-08B872E85CD8}" type="slidenum">
              <a:rPr lang="en-US" altLang="en-US" smtClean="0"/>
              <a:pPr>
                <a:defRPr/>
              </a:pPr>
              <a:t>‹#›</a:t>
            </a:fld>
            <a:endParaRPr lang="en-US" altLang="en-US" dirty="0"/>
          </a:p>
        </p:txBody>
      </p:sp>
    </p:spTree>
    <p:extLst>
      <p:ext uri="{BB962C8B-B14F-4D97-AF65-F5344CB8AC3E}">
        <p14:creationId xmlns:p14="http://schemas.microsoft.com/office/powerpoint/2010/main" val="159100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57D13340-7F12-4CF7-86C5-CD24B1A11B40}" type="slidenum">
              <a:rPr lang="en-US" altLang="en-US" smtClean="0"/>
              <a:pPr>
                <a:defRPr/>
              </a:pPr>
              <a:t>‹#›</a:t>
            </a:fld>
            <a:endParaRPr lang="en-US" altLang="en-US" dirty="0"/>
          </a:p>
        </p:txBody>
      </p:sp>
    </p:spTree>
    <p:extLst>
      <p:ext uri="{BB962C8B-B14F-4D97-AF65-F5344CB8AC3E}">
        <p14:creationId xmlns:p14="http://schemas.microsoft.com/office/powerpoint/2010/main" val="2350378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7377A470-133D-4D70-AB0E-B684EC6A5E69}" type="slidenum">
              <a:rPr lang="en-US" altLang="en-US" smtClean="0"/>
              <a:pPr>
                <a:defRPr/>
              </a:pPr>
              <a:t>‹#›</a:t>
            </a:fld>
            <a:endParaRPr lang="en-US" altLang="en-US" dirty="0"/>
          </a:p>
        </p:txBody>
      </p:sp>
    </p:spTree>
    <p:extLst>
      <p:ext uri="{BB962C8B-B14F-4D97-AF65-F5344CB8AC3E}">
        <p14:creationId xmlns:p14="http://schemas.microsoft.com/office/powerpoint/2010/main" val="176679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2EF8903D-2CBA-4590-82B7-33A7B7E64A9C}" type="slidenum">
              <a:rPr lang="en-US" altLang="en-US" smtClean="0"/>
              <a:pPr>
                <a:defRPr/>
              </a:pPr>
              <a:t>‹#›</a:t>
            </a:fld>
            <a:endParaRPr lang="en-US" altLang="en-US" dirty="0"/>
          </a:p>
        </p:txBody>
      </p:sp>
    </p:spTree>
    <p:extLst>
      <p:ext uri="{BB962C8B-B14F-4D97-AF65-F5344CB8AC3E}">
        <p14:creationId xmlns:p14="http://schemas.microsoft.com/office/powerpoint/2010/main" val="4281977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463EC6E5-C8BD-4DDE-B18B-498ED4F7717D}" type="slidenum">
              <a:rPr lang="en-US" altLang="en-US" smtClean="0"/>
              <a:pPr>
                <a:defRPr/>
              </a:pPr>
              <a:t>‹#›</a:t>
            </a:fld>
            <a:endParaRPr lang="en-US" altLang="en-US" dirty="0"/>
          </a:p>
        </p:txBody>
      </p:sp>
    </p:spTree>
    <p:extLst>
      <p:ext uri="{BB962C8B-B14F-4D97-AF65-F5344CB8AC3E}">
        <p14:creationId xmlns:p14="http://schemas.microsoft.com/office/powerpoint/2010/main" val="1989759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chandra.harvard.edu/photo/2026/arms/" TargetMode="External"/><Relationship Id="rId4" Type="http://schemas.openxmlformats.org/officeDocument/2006/relationships/hyperlink" Target="https://www.aanda.org/articles/aa/full_html/2026/06/aa57431-25/aa57431-25.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BBC9C1-BF91-3552-187A-61819518720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D6109C2-77F8-7629-FAAE-14390E7E1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0468" y="573327"/>
            <a:ext cx="3012637" cy="2810927"/>
          </a:xfrm>
          <a:prstGeom prst="rect">
            <a:avLst/>
          </a:prstGeom>
        </p:spPr>
      </p:pic>
      <p:sp>
        <p:nvSpPr>
          <p:cNvPr id="16" name="Rectangle 15">
            <a:extLst>
              <a:ext uri="{FF2B5EF4-FFF2-40B4-BE49-F238E27FC236}">
                <a16:creationId xmlns:a16="http://schemas.microsoft.com/office/drawing/2014/main" id="{9C302A1D-8A74-E5FB-8EDB-C7E2AE429726}"/>
              </a:ext>
            </a:extLst>
          </p:cNvPr>
          <p:cNvSpPr/>
          <p:nvPr/>
        </p:nvSpPr>
        <p:spPr>
          <a:xfrm>
            <a:off x="7172562" y="376938"/>
            <a:ext cx="1979032" cy="336459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D48D322-63AE-CF27-9EF3-091BF9234E25}"/>
              </a:ext>
            </a:extLst>
          </p:cNvPr>
          <p:cNvSpPr/>
          <p:nvPr/>
        </p:nvSpPr>
        <p:spPr>
          <a:xfrm>
            <a:off x="4270468" y="3327960"/>
            <a:ext cx="2911929" cy="4135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559BC6C-A05D-CA99-955C-0D38206D2737}"/>
              </a:ext>
            </a:extLst>
          </p:cNvPr>
          <p:cNvSpPr/>
          <p:nvPr/>
        </p:nvSpPr>
        <p:spPr>
          <a:xfrm>
            <a:off x="0" y="18672"/>
            <a:ext cx="9144000" cy="65077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Text Box 65">
            <a:extLst>
              <a:ext uri="{FF2B5EF4-FFF2-40B4-BE49-F238E27FC236}">
                <a16:creationId xmlns:a16="http://schemas.microsoft.com/office/drawing/2014/main" id="{4B84A185-BBFD-928D-BBD0-6BC7D1EDF03C}"/>
              </a:ext>
            </a:extLst>
          </p:cNvPr>
          <p:cNvSpPr txBox="1">
            <a:spLocks noChangeArrowheads="1"/>
          </p:cNvSpPr>
          <p:nvPr/>
        </p:nvSpPr>
        <p:spPr bwMode="auto">
          <a:xfrm>
            <a:off x="461239" y="845237"/>
            <a:ext cx="3219112" cy="502734"/>
          </a:xfrm>
          <a:prstGeom prst="rect">
            <a:avLst/>
          </a:prstGeom>
          <a:noFill/>
          <a:ln w="9525">
            <a:noFill/>
            <a:miter lim="800000"/>
            <a:headEnd/>
            <a:tailEnd/>
          </a:ln>
        </p:spPr>
        <p:txBody>
          <a:bodyPr wrap="square" lIns="68580" tIns="34290" rIns="68580" bIns="34290" anchor="t">
            <a:spAutoFit/>
          </a:bodyPr>
          <a:lstStyle/>
          <a:p>
            <a:pPr algn="ctr"/>
            <a:r>
              <a:rPr lang="en-US" sz="1400" dirty="0">
                <a:solidFill>
                  <a:srgbClr val="0031A0"/>
                </a:solidFill>
                <a:latin typeface="Arial"/>
                <a:ea typeface="MS Mincho"/>
                <a:cs typeface="Arial"/>
              </a:rPr>
              <a:t>NASA's Chandra Examines Milky Way at Arms' Length</a:t>
            </a:r>
          </a:p>
        </p:txBody>
      </p:sp>
      <p:sp>
        <p:nvSpPr>
          <p:cNvPr id="12" name="Rectangle 2">
            <a:extLst>
              <a:ext uri="{FF2B5EF4-FFF2-40B4-BE49-F238E27FC236}">
                <a16:creationId xmlns:a16="http://schemas.microsoft.com/office/drawing/2014/main" id="{328F2E23-5507-66CB-1ED7-D63DFA3D0C42}"/>
              </a:ext>
            </a:extLst>
          </p:cNvPr>
          <p:cNvSpPr>
            <a:spLocks noGrp="1" noChangeArrowheads="1"/>
          </p:cNvSpPr>
          <p:nvPr>
            <p:ph type="title"/>
          </p:nvPr>
        </p:nvSpPr>
        <p:spPr>
          <a:xfrm>
            <a:off x="130185" y="175390"/>
            <a:ext cx="5829300" cy="571500"/>
          </a:xfrm>
        </p:spPr>
        <p:txBody>
          <a:bodyPr>
            <a:normAutofit/>
          </a:bodyPr>
          <a:lstStyle/>
          <a:p>
            <a:pPr algn="l"/>
            <a:r>
              <a:rPr lang="en-US" altLang="en-US" sz="1500" dirty="0">
                <a:solidFill>
                  <a:schemeClr val="bg1"/>
                </a:solidFill>
                <a:latin typeface="Arial"/>
                <a:ea typeface="+mj-lt"/>
                <a:cs typeface="Arial"/>
              </a:rPr>
              <a:t>CHANDRA SCIENCE HIGHLIGHT: July 2026</a:t>
            </a:r>
            <a:endParaRPr lang="en-US" sz="1500" dirty="0">
              <a:solidFill>
                <a:schemeClr val="bg1"/>
              </a:solidFill>
              <a:latin typeface="Arial"/>
              <a:cs typeface="Arial"/>
            </a:endParaRPr>
          </a:p>
        </p:txBody>
      </p:sp>
      <p:sp>
        <p:nvSpPr>
          <p:cNvPr id="13" name="Rectangle 155">
            <a:extLst>
              <a:ext uri="{FF2B5EF4-FFF2-40B4-BE49-F238E27FC236}">
                <a16:creationId xmlns:a16="http://schemas.microsoft.com/office/drawing/2014/main" id="{E54C7E85-A193-C3B8-71B1-A863BEAC64F1}"/>
              </a:ext>
            </a:extLst>
          </p:cNvPr>
          <p:cNvSpPr>
            <a:spLocks noChangeArrowheads="1"/>
          </p:cNvSpPr>
          <p:nvPr/>
        </p:nvSpPr>
        <p:spPr bwMode="auto">
          <a:xfrm>
            <a:off x="4931410" y="4392513"/>
            <a:ext cx="2686050" cy="285750"/>
          </a:xfrm>
          <a:prstGeom prst="rect">
            <a:avLst/>
          </a:prstGeom>
          <a:noFill/>
          <a:ln w="9525">
            <a:noFill/>
            <a:miter lim="800000"/>
            <a:headEnd/>
            <a:tailEnd/>
          </a:ln>
        </p:spPr>
        <p:txBody>
          <a:bodyPr wrap="none" anchor="ctr"/>
          <a:lstStyle/>
          <a:p>
            <a:endParaRPr lang="en-US" sz="1200" dirty="0"/>
          </a:p>
        </p:txBody>
      </p:sp>
      <p:sp>
        <p:nvSpPr>
          <p:cNvPr id="15" name="TextBox 14">
            <a:extLst>
              <a:ext uri="{FF2B5EF4-FFF2-40B4-BE49-F238E27FC236}">
                <a16:creationId xmlns:a16="http://schemas.microsoft.com/office/drawing/2014/main" id="{3FC4A485-5C4A-0A57-D0B6-1AB6FEFDB671}"/>
              </a:ext>
            </a:extLst>
          </p:cNvPr>
          <p:cNvSpPr txBox="1"/>
          <p:nvPr/>
        </p:nvSpPr>
        <p:spPr>
          <a:xfrm>
            <a:off x="105538" y="4919718"/>
            <a:ext cx="3756631" cy="161583"/>
          </a:xfrm>
          <a:prstGeom prst="rect">
            <a:avLst/>
          </a:prstGeom>
          <a:noFill/>
        </p:spPr>
        <p:txBody>
          <a:bodyPr wrap="square" lIns="68580" tIns="34290" rIns="68580" bIns="34290" rtlCol="0" anchor="t">
            <a:spAutoFit/>
          </a:bodyPr>
          <a:lstStyle/>
          <a:p>
            <a:r>
              <a:rPr lang="en-US" sz="600" i="1" dirty="0">
                <a:solidFill>
                  <a:schemeClr val="bg1">
                    <a:lumMod val="50000"/>
                  </a:schemeClr>
                </a:solidFill>
                <a:latin typeface="Arial"/>
                <a:ea typeface="Calibri"/>
                <a:cs typeface="Arial"/>
              </a:rPr>
              <a:t>The Chandra X-ray Center is operated for NASA by the Smithsonian Astrophysical Observatory</a:t>
            </a:r>
            <a:r>
              <a:rPr lang="en-US" sz="600" i="1" dirty="0">
                <a:solidFill>
                  <a:schemeClr val="bg1">
                    <a:lumMod val="50000"/>
                  </a:schemeClr>
                </a:solidFill>
                <a:latin typeface="Arial"/>
                <a:cs typeface="Arial"/>
              </a:rPr>
              <a:t> </a:t>
            </a:r>
            <a:endParaRPr lang="en-US" sz="600" dirty="0">
              <a:solidFill>
                <a:schemeClr val="bg1">
                  <a:lumMod val="50000"/>
                </a:schemeClr>
              </a:solidFill>
              <a:cs typeface="Times New Roman"/>
            </a:endParaRPr>
          </a:p>
        </p:txBody>
      </p:sp>
      <p:sp>
        <p:nvSpPr>
          <p:cNvPr id="18" name="Text Placeholder 2">
            <a:extLst>
              <a:ext uri="{FF2B5EF4-FFF2-40B4-BE49-F238E27FC236}">
                <a16:creationId xmlns:a16="http://schemas.microsoft.com/office/drawing/2014/main" id="{B3F4FE9B-586B-84DE-A9C3-9F35F047C074}"/>
              </a:ext>
            </a:extLst>
          </p:cNvPr>
          <p:cNvSpPr>
            <a:spLocks noGrp="1"/>
          </p:cNvSpPr>
          <p:nvPr/>
        </p:nvSpPr>
        <p:spPr>
          <a:xfrm>
            <a:off x="287260" y="1305927"/>
            <a:ext cx="3914472" cy="3671604"/>
          </a:xfrm>
          <a:prstGeom prst="rect">
            <a:avLst/>
          </a:prstGeom>
        </p:spPr>
        <p:txBody>
          <a:bodyPr wrap="square" lIns="0" tIns="0" rIns="0" bIns="0" numCol="1" spcCol="274320" anchor="t">
            <a:noAutofit/>
          </a:bodyPr>
          <a:lstStyle>
            <a:lvl1pPr marL="0" indent="0" algn="l" defTabSz="685783" rtl="0" eaLnBrk="1" latinLnBrk="0" hangingPunct="1">
              <a:lnSpc>
                <a:spcPct val="100000"/>
              </a:lnSpc>
              <a:spcBef>
                <a:spcPts val="750"/>
              </a:spcBef>
              <a:buFont typeface="Arial" panose="020B0604020202020204" pitchFamily="34" charset="0"/>
              <a:buNone/>
              <a:defRPr sz="1050" b="0" kern="1200">
                <a:solidFill>
                  <a:schemeClr val="tx1"/>
                </a:solidFill>
                <a:latin typeface="+mn-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ct val="0"/>
              </a:spcBef>
            </a:pPr>
            <a:endParaRPr lang="en-US" sz="1400" dirty="0">
              <a:solidFill>
                <a:srgbClr val="0031A0"/>
              </a:solidFill>
              <a:latin typeface="Arial"/>
              <a:ea typeface="MS Mincho"/>
              <a:cs typeface="Arial"/>
            </a:endParaRPr>
          </a:p>
          <a:p>
            <a:pPr marL="128588" indent="-128588">
              <a:spcBef>
                <a:spcPts val="0"/>
              </a:spcBef>
              <a:spcAft>
                <a:spcPts val="0"/>
              </a:spcAft>
              <a:buFont typeface="Arial,Sans-Serif"/>
              <a:buChar char="•"/>
            </a:pPr>
            <a:r>
              <a:rPr lang="en-US" sz="900" dirty="0">
                <a:latin typeface="Arial"/>
                <a:cs typeface="Arial"/>
              </a:rPr>
              <a:t>The two outer spiral arms of the Milky Way galaxy may be farther away than scientists previously thought, by about 10%.</a:t>
            </a:r>
          </a:p>
          <a:p>
            <a:pPr marL="128588" indent="-128588">
              <a:spcBef>
                <a:spcPts val="0"/>
              </a:spcBef>
              <a:spcAft>
                <a:spcPts val="0"/>
              </a:spcAft>
              <a:buFont typeface="Arial,Sans-Serif"/>
              <a:buChar char="•"/>
            </a:pPr>
            <a:endParaRPr lang="en-US" sz="900" dirty="0">
              <a:latin typeface="Arial"/>
              <a:cs typeface="Arial"/>
            </a:endParaRPr>
          </a:p>
          <a:p>
            <a:pPr marL="128588" indent="-128588">
              <a:spcBef>
                <a:spcPts val="0"/>
              </a:spcBef>
              <a:spcAft>
                <a:spcPts val="0"/>
              </a:spcAft>
              <a:buFont typeface="Arial,Sans-Serif"/>
              <a:buChar char="•"/>
            </a:pPr>
            <a:r>
              <a:rPr lang="en-US" sz="900" dirty="0">
                <a:latin typeface="Arial"/>
                <a:cs typeface="Arial"/>
              </a:rPr>
              <a:t>This discovery was made by measuring light echoes from distant gamma-ray bursts (GRBs) using NASA’s Chandra and ESA’s XMM-Newton.</a:t>
            </a:r>
          </a:p>
          <a:p>
            <a:pPr marL="128588" indent="-128588">
              <a:spcBef>
                <a:spcPts val="0"/>
              </a:spcBef>
              <a:spcAft>
                <a:spcPts val="0"/>
              </a:spcAft>
              <a:buFont typeface="Arial,Sans-Serif"/>
              <a:buChar char="•"/>
            </a:pPr>
            <a:endParaRPr lang="en-US" sz="900" dirty="0">
              <a:latin typeface="Arial"/>
              <a:cs typeface="Arial"/>
            </a:endParaRPr>
          </a:p>
          <a:p>
            <a:pPr marL="128588" indent="-128588">
              <a:spcBef>
                <a:spcPts val="0"/>
              </a:spcBef>
              <a:spcAft>
                <a:spcPts val="0"/>
              </a:spcAft>
              <a:buFont typeface="Arial,Sans-Serif"/>
              <a:buChar char="•"/>
            </a:pPr>
            <a:r>
              <a:rPr lang="en-US" sz="900" dirty="0">
                <a:latin typeface="Arial"/>
                <a:cs typeface="Arial"/>
              </a:rPr>
              <a:t>Even a small change in the distance to these arms has a significant impact on our understanding of the Milky Way’s structure.</a:t>
            </a:r>
          </a:p>
          <a:p>
            <a:pPr marL="128588" indent="-128588">
              <a:spcBef>
                <a:spcPts val="0"/>
              </a:spcBef>
              <a:spcAft>
                <a:spcPts val="0"/>
              </a:spcAft>
              <a:buFont typeface="Arial,Sans-Serif"/>
              <a:buChar char="•"/>
            </a:pPr>
            <a:endParaRPr lang="en-US" sz="900" dirty="0">
              <a:latin typeface="Arial"/>
              <a:cs typeface="Arial"/>
            </a:endParaRPr>
          </a:p>
          <a:p>
            <a:pPr marL="128588" indent="-128588">
              <a:spcBef>
                <a:spcPts val="0"/>
              </a:spcBef>
              <a:spcAft>
                <a:spcPts val="0"/>
              </a:spcAft>
              <a:buFont typeface="Arial,Sans-Serif"/>
              <a:buChar char="•"/>
            </a:pPr>
            <a:r>
              <a:rPr lang="en-US" sz="900" dirty="0">
                <a:latin typeface="Arial"/>
                <a:cs typeface="Arial"/>
              </a:rPr>
              <a:t>While this technique is powerful, GRBs are rare so it may be difficult to use them to measure distances to other spiral arms in the future.</a:t>
            </a:r>
          </a:p>
          <a:p>
            <a:pPr>
              <a:spcBef>
                <a:spcPts val="0"/>
              </a:spcBef>
              <a:spcAft>
                <a:spcPts val="0"/>
              </a:spcAft>
            </a:pPr>
            <a:endParaRPr lang="en-US" sz="900" dirty="0">
              <a:latin typeface="Arial"/>
              <a:cs typeface="Arial"/>
            </a:endParaRPr>
          </a:p>
          <a:p>
            <a:pPr>
              <a:spcBef>
                <a:spcPct val="0"/>
              </a:spcBef>
            </a:pPr>
            <a:r>
              <a:rPr lang="en-US" sz="900" b="1" dirty="0">
                <a:latin typeface="Arial"/>
                <a:cs typeface="Arial"/>
              </a:rPr>
              <a:t>Distance estimate</a:t>
            </a:r>
            <a:r>
              <a:rPr lang="en-US" sz="900" dirty="0">
                <a:latin typeface="Arial"/>
                <a:cs typeface="Arial"/>
              </a:rPr>
              <a:t>: 62,000 light-years from Earth</a:t>
            </a:r>
          </a:p>
          <a:p>
            <a:pPr>
              <a:spcBef>
                <a:spcPct val="0"/>
              </a:spcBef>
            </a:pPr>
            <a:r>
              <a:rPr lang="en-US" sz="900" b="1" dirty="0">
                <a:latin typeface="Arial"/>
                <a:cs typeface="Arial"/>
              </a:rPr>
              <a:t>Credit</a:t>
            </a:r>
            <a:r>
              <a:rPr lang="en-US" sz="900" dirty="0">
                <a:latin typeface="Arial"/>
                <a:cs typeface="Arial"/>
              </a:rPr>
              <a:t>: X-ray: NASA/CXC/INAF/B. Vaia et al.; Optical: Pan-STARRS; Image processing: NASA/CXC/SAO/</a:t>
            </a:r>
            <a:r>
              <a:rPr lang="en-US" sz="900" dirty="0" err="1">
                <a:latin typeface="Arial"/>
                <a:cs typeface="Arial"/>
              </a:rPr>
              <a:t>N.Wolk</a:t>
            </a:r>
            <a:r>
              <a:rPr lang="en-US" sz="900" dirty="0">
                <a:latin typeface="Arial"/>
                <a:cs typeface="Arial"/>
              </a:rPr>
              <a:t> &amp; </a:t>
            </a:r>
            <a:r>
              <a:rPr lang="en-US" sz="900" dirty="0" err="1">
                <a:latin typeface="Arial"/>
                <a:cs typeface="Arial"/>
              </a:rPr>
              <a:t>P.Edmonds</a:t>
            </a:r>
            <a:r>
              <a:rPr lang="en-US" sz="900" dirty="0">
                <a:latin typeface="Arial"/>
                <a:cs typeface="Arial"/>
              </a:rPr>
              <a:t>; Illustration: NASA/CXC/SAO/M.Weiss</a:t>
            </a:r>
          </a:p>
          <a:p>
            <a:pPr>
              <a:spcBef>
                <a:spcPct val="0"/>
              </a:spcBef>
            </a:pPr>
            <a:r>
              <a:rPr lang="en-US" sz="900" b="1" dirty="0">
                <a:latin typeface="Arial"/>
                <a:cs typeface="Arial"/>
              </a:rPr>
              <a:t>Instrument</a:t>
            </a:r>
            <a:r>
              <a:rPr lang="en-US" sz="900" dirty="0">
                <a:latin typeface="Arial"/>
                <a:cs typeface="Arial"/>
              </a:rPr>
              <a:t>: ACIS</a:t>
            </a:r>
          </a:p>
          <a:p>
            <a:pPr>
              <a:spcBef>
                <a:spcPct val="0"/>
              </a:spcBef>
            </a:pPr>
            <a:r>
              <a:rPr lang="en-US" sz="900" b="1" dirty="0">
                <a:latin typeface="Arial"/>
                <a:cs typeface="Arial"/>
              </a:rPr>
              <a:t>Reference</a:t>
            </a:r>
            <a:r>
              <a:rPr lang="en-US" sz="900" dirty="0">
                <a:latin typeface="Arial"/>
                <a:cs typeface="Arial"/>
              </a:rPr>
              <a:t>: B. Vaia et al. 2026, </a:t>
            </a:r>
            <a:r>
              <a:rPr lang="en-US" sz="900" dirty="0">
                <a:latin typeface="Arial"/>
                <a:cs typeface="Arial"/>
                <a:hlinkClick r:id="rId4"/>
              </a:rPr>
              <a:t>A&amp;A, 710, 196</a:t>
            </a:r>
            <a:endParaRPr lang="en-US" sz="900" dirty="0">
              <a:latin typeface="Arial"/>
              <a:cs typeface="Arial"/>
            </a:endParaRPr>
          </a:p>
          <a:p>
            <a:pPr>
              <a:spcBef>
                <a:spcPct val="0"/>
              </a:spcBef>
            </a:pPr>
            <a:endParaRPr lang="en-US" sz="900" b="1" dirty="0">
              <a:latin typeface="Arial"/>
              <a:cs typeface="Arial"/>
            </a:endParaRPr>
          </a:p>
          <a:p>
            <a:pPr>
              <a:spcBef>
                <a:spcPct val="0"/>
              </a:spcBef>
            </a:pPr>
            <a:r>
              <a:rPr lang="en-US" sz="900" b="1" dirty="0">
                <a:latin typeface="Arial"/>
                <a:cs typeface="Arial"/>
              </a:rPr>
              <a:t>More information</a:t>
            </a:r>
            <a:r>
              <a:rPr lang="en-US" sz="900" dirty="0">
                <a:latin typeface="Arial"/>
                <a:cs typeface="Arial"/>
              </a:rPr>
              <a:t>: The detailed caption and other material are here: </a:t>
            </a:r>
            <a:r>
              <a:rPr lang="en-US" sz="900" dirty="0">
                <a:latin typeface="Arial"/>
                <a:cs typeface="Arial"/>
                <a:hlinkClick r:id="rId5"/>
              </a:rPr>
              <a:t>https://chandra.harvard.edu/photo/2026/arms/</a:t>
            </a:r>
            <a:r>
              <a:rPr lang="en-US" sz="900" dirty="0">
                <a:latin typeface="Arial"/>
                <a:cs typeface="Arial"/>
              </a:rPr>
              <a:t> </a:t>
            </a:r>
            <a:endParaRPr lang="en-US" sz="900" dirty="0">
              <a:ea typeface="Calibri"/>
              <a:cs typeface="Arial"/>
            </a:endParaRPr>
          </a:p>
        </p:txBody>
      </p:sp>
      <p:pic>
        <p:nvPicPr>
          <p:cNvPr id="19" name="NASA_Insignia-RGB.svg" descr="NASA_Insignia-RGB.svg">
            <a:extLst>
              <a:ext uri="{FF2B5EF4-FFF2-40B4-BE49-F238E27FC236}">
                <a16:creationId xmlns:a16="http://schemas.microsoft.com/office/drawing/2014/main" id="{B532EDF1-1791-64F4-ADE8-15D8F78C944C}"/>
              </a:ext>
            </a:extLst>
          </p:cNvPr>
          <p:cNvPicPr>
            <a:picLocks noChangeAspect="1"/>
          </p:cNvPicPr>
          <p:nvPr/>
        </p:nvPicPr>
        <p:blipFill>
          <a:blip r:embed="rId6"/>
          <a:stretch>
            <a:fillRect/>
          </a:stretch>
        </p:blipFill>
        <p:spPr>
          <a:xfrm>
            <a:off x="8456618" y="18672"/>
            <a:ext cx="658597" cy="658684"/>
          </a:xfrm>
          <a:prstGeom prst="rect">
            <a:avLst/>
          </a:prstGeom>
          <a:ln w="12700">
            <a:miter lim="400000"/>
          </a:ln>
        </p:spPr>
      </p:pic>
      <p:sp>
        <p:nvSpPr>
          <p:cNvPr id="22" name="TextBox 21">
            <a:extLst>
              <a:ext uri="{FF2B5EF4-FFF2-40B4-BE49-F238E27FC236}">
                <a16:creationId xmlns:a16="http://schemas.microsoft.com/office/drawing/2014/main" id="{E35735B8-1B9B-17CC-F4EB-E3789697BF34}"/>
              </a:ext>
            </a:extLst>
          </p:cNvPr>
          <p:cNvSpPr txBox="1"/>
          <p:nvPr/>
        </p:nvSpPr>
        <p:spPr>
          <a:xfrm>
            <a:off x="229006" y="182294"/>
            <a:ext cx="1495707" cy="6065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394" b="1" dirty="0">
                <a:solidFill>
                  <a:schemeClr val="bg1"/>
                </a:solidFill>
                <a:latin typeface="+mn-lt"/>
                <a:cs typeface="Arial" panose="020B0604020202020204" pitchFamily="34" charset="0"/>
              </a:rPr>
              <a:t>National Aeronautics a</a:t>
            </a:r>
            <a:r>
              <a:rPr lang="en-US" sz="394" b="1" dirty="0">
                <a:solidFill>
                  <a:schemeClr val="bg1"/>
                </a:solidFill>
                <a:latin typeface="+mn-lt"/>
                <a:cs typeface="Arial" panose="020B0604020202020204" pitchFamily="34" charset="0"/>
              </a:rPr>
              <a:t>n</a:t>
            </a:r>
            <a:r>
              <a:rPr sz="394" b="1" dirty="0">
                <a:solidFill>
                  <a:schemeClr val="bg1"/>
                </a:solidFill>
                <a:latin typeface="+mn-lt"/>
                <a:cs typeface="Arial" panose="020B0604020202020204" pitchFamily="34" charset="0"/>
              </a:rPr>
              <a:t>d Space Administration</a:t>
            </a:r>
          </a:p>
        </p:txBody>
      </p:sp>
      <p:sp>
        <p:nvSpPr>
          <p:cNvPr id="14" name="Rectangle 13">
            <a:extLst>
              <a:ext uri="{FF2B5EF4-FFF2-40B4-BE49-F238E27FC236}">
                <a16:creationId xmlns:a16="http://schemas.microsoft.com/office/drawing/2014/main" id="{E62F4811-6957-9494-12CA-C6D62A9662B4}"/>
              </a:ext>
            </a:extLst>
          </p:cNvPr>
          <p:cNvSpPr/>
          <p:nvPr/>
        </p:nvSpPr>
        <p:spPr>
          <a:xfrm>
            <a:off x="4425696" y="4067694"/>
            <a:ext cx="4718303" cy="7471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19">
            <a:extLst>
              <a:ext uri="{FF2B5EF4-FFF2-40B4-BE49-F238E27FC236}">
                <a16:creationId xmlns:a16="http://schemas.microsoft.com/office/drawing/2014/main" id="{DE60DC57-E3D7-1E2F-BA8D-9BBB8706340B}"/>
              </a:ext>
            </a:extLst>
          </p:cNvPr>
          <p:cNvSpPr txBox="1">
            <a:spLocks noChangeArrowheads="1"/>
          </p:cNvSpPr>
          <p:nvPr/>
        </p:nvSpPr>
        <p:spPr bwMode="auto">
          <a:xfrm>
            <a:off x="4457990" y="3789664"/>
            <a:ext cx="4531268" cy="1019510"/>
          </a:xfrm>
          <a:prstGeom prst="rect">
            <a:avLst/>
          </a:prstGeom>
          <a:noFill/>
          <a:ln w="9525">
            <a:noFill/>
            <a:miter lim="800000"/>
            <a:headEnd/>
            <a:tailEnd/>
          </a:ln>
        </p:spPr>
        <p:txBody>
          <a:bodyPr wrap="square" lIns="68580" tIns="34290" rIns="68580" bIns="0" anchor="t">
            <a:spAutoFit/>
          </a:bodyPr>
          <a:lstStyle/>
          <a:p>
            <a:r>
              <a:rPr lang="en-US" sz="800" b="1" i="1" dirty="0">
                <a:latin typeface="Times New Roman"/>
                <a:ea typeface="MS Mincho"/>
                <a:cs typeface="Times New Roman"/>
              </a:rPr>
              <a:t>Left</a:t>
            </a:r>
            <a:r>
              <a:rPr lang="en-US" sz="800" i="1" dirty="0">
                <a:latin typeface="Times New Roman"/>
                <a:ea typeface="MS Mincho"/>
                <a:cs typeface="Times New Roman"/>
              </a:rPr>
              <a:t>: An artist’s concept showing the Milky Way galaxy as seen from above, with the estimated positions of spiral arms based on previous data, in blue. Overlaid on this is an updated view of the Milky Way showing different positions (not drawn to scale) for the two outermost spiral arms, shown in red and bordered by dashed lines. Both arms may be more distant than previously thought, based on newly processed X-ray data from Chandra and XMM. </a:t>
            </a:r>
            <a:r>
              <a:rPr lang="en-US" sz="800" b="1" i="1" dirty="0">
                <a:latin typeface="Times New Roman"/>
                <a:ea typeface="MS Mincho"/>
                <a:cs typeface="Times New Roman"/>
              </a:rPr>
              <a:t>Right</a:t>
            </a:r>
            <a:r>
              <a:rPr lang="en-US" sz="800" i="1" dirty="0">
                <a:latin typeface="Times New Roman"/>
                <a:ea typeface="MS Mincho"/>
                <a:cs typeface="Times New Roman"/>
              </a:rPr>
              <a:t>: This image combines X-ray data from Chandra (blue) and optical data from Pan-STARRS (red, green and blue) showing X-ray rings. These rings were generated by light echoes when X-rays from a GRB struck dust clouds in different spiral arms of the Milky Way. The field of view of the Chandra image is shown by the angled white square.</a:t>
            </a:r>
          </a:p>
        </p:txBody>
      </p:sp>
      <p:sp>
        <p:nvSpPr>
          <p:cNvPr id="11" name="TextBox 10">
            <a:extLst>
              <a:ext uri="{FF2B5EF4-FFF2-40B4-BE49-F238E27FC236}">
                <a16:creationId xmlns:a16="http://schemas.microsoft.com/office/drawing/2014/main" id="{81DA5F34-AA51-661F-4ACF-788C0918A563}"/>
              </a:ext>
            </a:extLst>
          </p:cNvPr>
          <p:cNvSpPr txBox="1"/>
          <p:nvPr/>
        </p:nvSpPr>
        <p:spPr>
          <a:xfrm>
            <a:off x="5483544" y="3384337"/>
            <a:ext cx="1085742" cy="2077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900" b="1" dirty="0" err="1">
                <a:solidFill>
                  <a:srgbClr val="E3022B"/>
                </a:solidFill>
                <a:latin typeface="Arial"/>
              </a:rPr>
              <a:t>IFLScience</a:t>
            </a:r>
            <a:endParaRPr lang="en-US" sz="900" dirty="0">
              <a:solidFill>
                <a:srgbClr val="E3022B"/>
              </a:solidFill>
            </a:endParaRPr>
          </a:p>
        </p:txBody>
      </p:sp>
      <p:pic>
        <p:nvPicPr>
          <p:cNvPr id="6" name="Picture 5">
            <a:extLst>
              <a:ext uri="{FF2B5EF4-FFF2-40B4-BE49-F238E27FC236}">
                <a16:creationId xmlns:a16="http://schemas.microsoft.com/office/drawing/2014/main" id="{3B7E52DD-61E7-A64E-9F70-666E332E2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8901" y="1287304"/>
            <a:ext cx="1791207" cy="1691695"/>
          </a:xfrm>
          <a:prstGeom prst="rect">
            <a:avLst/>
          </a:prstGeom>
          <a:ln w="12700">
            <a:solidFill>
              <a:schemeClr val="bg1">
                <a:lumMod val="50000"/>
              </a:schemeClr>
            </a:solidFill>
          </a:ln>
        </p:spPr>
      </p:pic>
      <p:sp>
        <p:nvSpPr>
          <p:cNvPr id="7" name="TextBox 6">
            <a:extLst>
              <a:ext uri="{FF2B5EF4-FFF2-40B4-BE49-F238E27FC236}">
                <a16:creationId xmlns:a16="http://schemas.microsoft.com/office/drawing/2014/main" id="{D114C174-82A9-DFAE-FC80-1BC886DE64B2}"/>
              </a:ext>
            </a:extLst>
          </p:cNvPr>
          <p:cNvSpPr txBox="1"/>
          <p:nvPr/>
        </p:nvSpPr>
        <p:spPr>
          <a:xfrm>
            <a:off x="4713004" y="3178182"/>
            <a:ext cx="2588168" cy="23852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100" b="1" i="1" dirty="0">
                <a:solidFill>
                  <a:schemeClr val="bg1"/>
                </a:solidFill>
                <a:latin typeface="Arial"/>
                <a:cs typeface="Arial"/>
              </a:rPr>
              <a:t>“…our galaxy just grew a bit.”</a:t>
            </a:r>
            <a:endParaRPr lang="en-US" sz="1100" dirty="0">
              <a:solidFill>
                <a:schemeClr val="bg1"/>
              </a:solidFill>
            </a:endParaRPr>
          </a:p>
        </p:txBody>
      </p:sp>
    </p:spTree>
    <p:extLst>
      <p:ext uri="{BB962C8B-B14F-4D97-AF65-F5344CB8AC3E}">
        <p14:creationId xmlns:p14="http://schemas.microsoft.com/office/powerpoint/2010/main" val="613530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20396</TotalTime>
  <Words>398</Words>
  <Application>Microsoft Macintosh PowerPoint</Application>
  <PresentationFormat>On-screen Show (16:9)</PresentationFormat>
  <Paragraphs>23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Mincho</vt:lpstr>
      <vt:lpstr>Arial</vt:lpstr>
      <vt:lpstr>Arial,Sans-Serif</vt:lpstr>
      <vt:lpstr>Calibri</vt:lpstr>
      <vt:lpstr>Helvetica Now Var Text Medium</vt:lpstr>
      <vt:lpstr>Times New Roman</vt:lpstr>
      <vt:lpstr>Office Theme</vt:lpstr>
      <vt:lpstr>CHANDRA SCIENCE HIGHLIGHT: July 2026</vt:lpstr>
    </vt:vector>
  </TitlesOfParts>
  <Company>smithsonian astrophysical obs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Chandra Science Highlights</dc:title>
  <dc:creator>psullivan</dc:creator>
  <cp:lastModifiedBy>Microsoft Office User</cp:lastModifiedBy>
  <cp:revision>1124</cp:revision>
  <cp:lastPrinted>2022-11-09T14:42:17Z</cp:lastPrinted>
  <dcterms:created xsi:type="dcterms:W3CDTF">2000-04-21T21:07:13Z</dcterms:created>
  <dcterms:modified xsi:type="dcterms:W3CDTF">2026-09-21T15:23:09Z</dcterms:modified>
</cp:coreProperties>
</file>