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notesMasterIdLst>
    <p:notesMasterId r:id="rId3"/>
  </p:notesMasterIdLst>
  <p:sldIdLst>
    <p:sldId id="260" r:id="rId2"/>
  </p:sldIdLst>
  <p:sldSz cx="9144000" cy="5143500" type="screen16x9"/>
  <p:notesSz cx="7010400" cy="9296400"/>
  <p:defaultTextStyle>
    <a:defPPr>
      <a:defRPr lang="en-US"/>
    </a:defPPr>
    <a:lvl1pPr algn="l" rtl="0" eaLnBrk="0" fontAlgn="base" hangingPunct="0">
      <a:spcBef>
        <a:spcPct val="0"/>
      </a:spcBef>
      <a:spcAft>
        <a:spcPct val="0"/>
      </a:spcAft>
      <a:defRPr sz="16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16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16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16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1600" kern="1200">
        <a:solidFill>
          <a:schemeClr val="tx1"/>
        </a:solidFill>
        <a:latin typeface="Times New Roman" pitchFamily="18" charset="0"/>
        <a:ea typeface="+mn-ea"/>
        <a:cs typeface="+mn-cs"/>
      </a:defRPr>
    </a:lvl5pPr>
    <a:lvl6pPr marL="2286000" algn="l" defTabSz="914400" rtl="0" eaLnBrk="1" latinLnBrk="0" hangingPunct="1">
      <a:defRPr sz="1600" kern="1200">
        <a:solidFill>
          <a:schemeClr val="tx1"/>
        </a:solidFill>
        <a:latin typeface="Times New Roman" pitchFamily="18" charset="0"/>
        <a:ea typeface="+mn-ea"/>
        <a:cs typeface="+mn-cs"/>
      </a:defRPr>
    </a:lvl6pPr>
    <a:lvl7pPr marL="2743200" algn="l" defTabSz="914400" rtl="0" eaLnBrk="1" latinLnBrk="0" hangingPunct="1">
      <a:defRPr sz="1600" kern="1200">
        <a:solidFill>
          <a:schemeClr val="tx1"/>
        </a:solidFill>
        <a:latin typeface="Times New Roman" pitchFamily="18" charset="0"/>
        <a:ea typeface="+mn-ea"/>
        <a:cs typeface="+mn-cs"/>
      </a:defRPr>
    </a:lvl7pPr>
    <a:lvl8pPr marL="3200400" algn="l" defTabSz="914400" rtl="0" eaLnBrk="1" latinLnBrk="0" hangingPunct="1">
      <a:defRPr sz="1600" kern="1200">
        <a:solidFill>
          <a:schemeClr val="tx1"/>
        </a:solidFill>
        <a:latin typeface="Times New Roman" pitchFamily="18" charset="0"/>
        <a:ea typeface="+mn-ea"/>
        <a:cs typeface="+mn-cs"/>
      </a:defRPr>
    </a:lvl8pPr>
    <a:lvl9pPr marL="3657600" algn="l" defTabSz="914400" rtl="0" eaLnBrk="1" latinLnBrk="0" hangingPunct="1">
      <a:defRPr sz="16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1A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196" autoAdjust="0"/>
    <p:restoredTop sz="94578" autoAdjust="0"/>
  </p:normalViewPr>
  <p:slideViewPr>
    <p:cSldViewPr snapToGrid="0" snapToObjects="1">
      <p:cViewPr>
        <p:scale>
          <a:sx n="42" d="100"/>
          <a:sy n="42" d="100"/>
        </p:scale>
        <p:origin x="2872" y="1424"/>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413" cy="464180"/>
          </a:xfrm>
          <a:prstGeom prst="rect">
            <a:avLst/>
          </a:prstGeom>
        </p:spPr>
        <p:txBody>
          <a:bodyPr vert="horz" lIns="92226" tIns="46113" rIns="92226" bIns="46113" rtlCol="0"/>
          <a:lstStyle>
            <a:lvl1pPr algn="l">
              <a:defRPr sz="1200"/>
            </a:lvl1pPr>
          </a:lstStyle>
          <a:p>
            <a:endParaRPr lang="en-US" dirty="0"/>
          </a:p>
        </p:txBody>
      </p:sp>
      <p:sp>
        <p:nvSpPr>
          <p:cNvPr id="3" name="Date Placeholder 2"/>
          <p:cNvSpPr>
            <a:spLocks noGrp="1"/>
          </p:cNvSpPr>
          <p:nvPr>
            <p:ph type="dt" idx="1"/>
          </p:nvPr>
        </p:nvSpPr>
        <p:spPr>
          <a:xfrm>
            <a:off x="3971386" y="0"/>
            <a:ext cx="3037413" cy="464180"/>
          </a:xfrm>
          <a:prstGeom prst="rect">
            <a:avLst/>
          </a:prstGeom>
        </p:spPr>
        <p:txBody>
          <a:bodyPr vert="horz" lIns="92226" tIns="46113" rIns="92226" bIns="46113" rtlCol="0"/>
          <a:lstStyle>
            <a:lvl1pPr algn="r">
              <a:defRPr sz="1200"/>
            </a:lvl1pPr>
          </a:lstStyle>
          <a:p>
            <a:fld id="{B3AD525C-9F82-4B0D-880D-A7AEC1BB96CD}" type="datetimeFigureOut">
              <a:rPr lang="en-US" smtClean="0"/>
              <a:t>7/16/26</a:t>
            </a:fld>
            <a:endParaRPr lang="en-US" dirty="0"/>
          </a:p>
        </p:txBody>
      </p:sp>
      <p:sp>
        <p:nvSpPr>
          <p:cNvPr id="4" name="Slide Image Placeholder 3"/>
          <p:cNvSpPr>
            <a:spLocks noGrp="1" noRot="1" noChangeAspect="1"/>
          </p:cNvSpPr>
          <p:nvPr>
            <p:ph type="sldImg" idx="2"/>
          </p:nvPr>
        </p:nvSpPr>
        <p:spPr>
          <a:xfrm>
            <a:off x="406400" y="698500"/>
            <a:ext cx="6197600" cy="3486150"/>
          </a:xfrm>
          <a:prstGeom prst="rect">
            <a:avLst/>
          </a:prstGeom>
          <a:noFill/>
          <a:ln w="12700">
            <a:solidFill>
              <a:prstClr val="black"/>
            </a:solidFill>
          </a:ln>
        </p:spPr>
        <p:txBody>
          <a:bodyPr vert="horz" lIns="92226" tIns="46113" rIns="92226" bIns="46113" rtlCol="0" anchor="ctr"/>
          <a:lstStyle/>
          <a:p>
            <a:endParaRPr lang="en-US" dirty="0"/>
          </a:p>
        </p:txBody>
      </p:sp>
      <p:sp>
        <p:nvSpPr>
          <p:cNvPr id="5" name="Notes Placeholder 4"/>
          <p:cNvSpPr>
            <a:spLocks noGrp="1"/>
          </p:cNvSpPr>
          <p:nvPr>
            <p:ph type="body" sz="quarter" idx="3"/>
          </p:nvPr>
        </p:nvSpPr>
        <p:spPr>
          <a:xfrm>
            <a:off x="701681" y="4416111"/>
            <a:ext cx="5607038" cy="4182419"/>
          </a:xfrm>
          <a:prstGeom prst="rect">
            <a:avLst/>
          </a:prstGeom>
        </p:spPr>
        <p:txBody>
          <a:bodyPr vert="horz" lIns="92226" tIns="46113" rIns="92226" bIns="4611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0621"/>
            <a:ext cx="3037413" cy="464180"/>
          </a:xfrm>
          <a:prstGeom prst="rect">
            <a:avLst/>
          </a:prstGeom>
        </p:spPr>
        <p:txBody>
          <a:bodyPr vert="horz" lIns="92226" tIns="46113" rIns="92226" bIns="4611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1386" y="8830621"/>
            <a:ext cx="3037413" cy="464180"/>
          </a:xfrm>
          <a:prstGeom prst="rect">
            <a:avLst/>
          </a:prstGeom>
        </p:spPr>
        <p:txBody>
          <a:bodyPr vert="horz" lIns="92226" tIns="46113" rIns="92226" bIns="46113" rtlCol="0" anchor="b"/>
          <a:lstStyle>
            <a:lvl1pPr algn="r">
              <a:defRPr sz="1200"/>
            </a:lvl1pPr>
          </a:lstStyle>
          <a:p>
            <a:fld id="{8D8249B3-8183-4C32-AA44-5F57FD78BC8C}" type="slidenum">
              <a:rPr lang="en-US" smtClean="0"/>
              <a:t>‹#›</a:t>
            </a:fld>
            <a:endParaRPr lang="en-US" dirty="0"/>
          </a:p>
        </p:txBody>
      </p:sp>
    </p:spTree>
    <p:extLst>
      <p:ext uri="{BB962C8B-B14F-4D97-AF65-F5344CB8AC3E}">
        <p14:creationId xmlns:p14="http://schemas.microsoft.com/office/powerpoint/2010/main" val="22637068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79A36-EB38-B189-65EB-01C2134E94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0F06B6-BFA8-DADB-6009-E64CF2EB13D2}"/>
              </a:ext>
            </a:extLst>
          </p:cNvPr>
          <p:cNvSpPr>
            <a:spLocks noGrp="1" noRot="1" noChangeAspect="1"/>
          </p:cNvSpPr>
          <p:nvPr>
            <p:ph type="sldImg"/>
          </p:nvPr>
        </p:nvSpPr>
        <p:spPr>
          <a:xfrm>
            <a:off x="406400" y="698500"/>
            <a:ext cx="6197600" cy="3486150"/>
          </a:xfrm>
        </p:spPr>
      </p:sp>
      <p:sp>
        <p:nvSpPr>
          <p:cNvPr id="3" name="Notes Placeholder 2">
            <a:extLst>
              <a:ext uri="{FF2B5EF4-FFF2-40B4-BE49-F238E27FC236}">
                <a16:creationId xmlns:a16="http://schemas.microsoft.com/office/drawing/2014/main" id="{78161B79-F775-EDCA-A027-BEA270C363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A3E843-13B4-B04B-2C4C-5DC292B8AE8F}"/>
              </a:ext>
            </a:extLst>
          </p:cNvPr>
          <p:cNvSpPr>
            <a:spLocks noGrp="1"/>
          </p:cNvSpPr>
          <p:nvPr>
            <p:ph type="sldNum" sz="quarter" idx="10"/>
          </p:nvPr>
        </p:nvSpPr>
        <p:spPr/>
        <p:txBody>
          <a:bodyPr/>
          <a:lstStyle/>
          <a:p>
            <a:fld id="{8D8249B3-8183-4C32-AA44-5F57FD78BC8C}" type="slidenum">
              <a:rPr lang="en-US" smtClean="0"/>
              <a:t>1</a:t>
            </a:fld>
            <a:endParaRPr lang="en-US" dirty="0"/>
          </a:p>
        </p:txBody>
      </p:sp>
    </p:spTree>
    <p:extLst>
      <p:ext uri="{BB962C8B-B14F-4D97-AF65-F5344CB8AC3E}">
        <p14:creationId xmlns:p14="http://schemas.microsoft.com/office/powerpoint/2010/main" val="2616882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0E294034-FFE6-4757-A935-B3776964DF9D}" type="slidenum">
              <a:rPr lang="en-US" altLang="en-US" smtClean="0"/>
              <a:pPr>
                <a:defRPr/>
              </a:pPr>
              <a:t>‹#›</a:t>
            </a:fld>
            <a:endParaRPr lang="en-US" altLang="en-US" dirty="0"/>
          </a:p>
        </p:txBody>
      </p:sp>
    </p:spTree>
    <p:extLst>
      <p:ext uri="{BB962C8B-B14F-4D97-AF65-F5344CB8AC3E}">
        <p14:creationId xmlns:p14="http://schemas.microsoft.com/office/powerpoint/2010/main" val="712462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7377A470-133D-4D70-AB0E-B684EC6A5E69}" type="slidenum">
              <a:rPr lang="en-US" altLang="en-US" smtClean="0"/>
              <a:pPr>
                <a:defRPr/>
              </a:pPr>
              <a:t>‹#›</a:t>
            </a:fld>
            <a:endParaRPr lang="en-US" altLang="en-US" dirty="0"/>
          </a:p>
        </p:txBody>
      </p:sp>
    </p:spTree>
    <p:extLst>
      <p:ext uri="{BB962C8B-B14F-4D97-AF65-F5344CB8AC3E}">
        <p14:creationId xmlns:p14="http://schemas.microsoft.com/office/powerpoint/2010/main" val="1766794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2EF8903D-2CBA-4590-82B7-33A7B7E64A9C}" type="slidenum">
              <a:rPr lang="en-US" altLang="en-US" smtClean="0"/>
              <a:pPr>
                <a:defRPr/>
              </a:pPr>
              <a:t>‹#›</a:t>
            </a:fld>
            <a:endParaRPr lang="en-US" altLang="en-US" dirty="0"/>
          </a:p>
        </p:txBody>
      </p:sp>
    </p:spTree>
    <p:extLst>
      <p:ext uri="{BB962C8B-B14F-4D97-AF65-F5344CB8AC3E}">
        <p14:creationId xmlns:p14="http://schemas.microsoft.com/office/powerpoint/2010/main" val="4281977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02DCB79F-504D-4FCC-AFF9-DAE4EFB363F3}" type="slidenum">
              <a:rPr lang="en-US" altLang="en-US" smtClean="0"/>
              <a:pPr>
                <a:defRPr/>
              </a:pPr>
              <a:t>‹#›</a:t>
            </a:fld>
            <a:endParaRPr lang="en-US" altLang="en-US" dirty="0"/>
          </a:p>
        </p:txBody>
      </p:sp>
    </p:spTree>
    <p:extLst>
      <p:ext uri="{BB962C8B-B14F-4D97-AF65-F5344CB8AC3E}">
        <p14:creationId xmlns:p14="http://schemas.microsoft.com/office/powerpoint/2010/main" val="3498354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7ACDAB66-14D6-49BB-BCA9-60DE7AE30FB5}" type="slidenum">
              <a:rPr lang="en-US" altLang="en-US" smtClean="0"/>
              <a:pPr>
                <a:defRPr/>
              </a:pPr>
              <a:t>‹#›</a:t>
            </a:fld>
            <a:endParaRPr lang="en-US" altLang="en-US" dirty="0"/>
          </a:p>
        </p:txBody>
      </p:sp>
    </p:spTree>
    <p:extLst>
      <p:ext uri="{BB962C8B-B14F-4D97-AF65-F5344CB8AC3E}">
        <p14:creationId xmlns:p14="http://schemas.microsoft.com/office/powerpoint/2010/main" val="2611720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endParaRPr lang="en-US" altLang="en-US"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fld id="{2C7149F1-ED35-428C-80BF-251A8A972A3B}" type="slidenum">
              <a:rPr lang="en-US" altLang="en-US" smtClean="0"/>
              <a:pPr>
                <a:defRPr/>
              </a:pPr>
              <a:t>‹#›</a:t>
            </a:fld>
            <a:endParaRPr lang="en-US" altLang="en-US" dirty="0"/>
          </a:p>
        </p:txBody>
      </p:sp>
    </p:spTree>
    <p:extLst>
      <p:ext uri="{BB962C8B-B14F-4D97-AF65-F5344CB8AC3E}">
        <p14:creationId xmlns:p14="http://schemas.microsoft.com/office/powerpoint/2010/main" val="3261850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endParaRPr lang="en-US" altLang="en-US" dirty="0"/>
          </a:p>
        </p:txBody>
      </p:sp>
      <p:sp>
        <p:nvSpPr>
          <p:cNvPr id="8" name="Footer Placeholder 7"/>
          <p:cNvSpPr>
            <a:spLocks noGrp="1"/>
          </p:cNvSpPr>
          <p:nvPr>
            <p:ph type="ftr" sz="quarter" idx="11"/>
          </p:nvPr>
        </p:nvSpPr>
        <p:spPr/>
        <p:txBody>
          <a:bodyPr/>
          <a:lstStyle/>
          <a:p>
            <a:pPr>
              <a:defRPr/>
            </a:pPr>
            <a:endParaRPr lang="en-US" altLang="en-US" dirty="0"/>
          </a:p>
        </p:txBody>
      </p:sp>
      <p:sp>
        <p:nvSpPr>
          <p:cNvPr id="9" name="Slide Number Placeholder 8"/>
          <p:cNvSpPr>
            <a:spLocks noGrp="1"/>
          </p:cNvSpPr>
          <p:nvPr>
            <p:ph type="sldNum" sz="quarter" idx="12"/>
          </p:nvPr>
        </p:nvSpPr>
        <p:spPr/>
        <p:txBody>
          <a:bodyPr/>
          <a:lstStyle/>
          <a:p>
            <a:pPr>
              <a:defRPr/>
            </a:pPr>
            <a:fld id="{015DD548-FA3A-4E3D-B922-DF8181FEF4EA}" type="slidenum">
              <a:rPr lang="en-US" altLang="en-US" smtClean="0"/>
              <a:pPr>
                <a:defRPr/>
              </a:pPr>
              <a:t>‹#›</a:t>
            </a:fld>
            <a:endParaRPr lang="en-US" altLang="en-US" dirty="0"/>
          </a:p>
        </p:txBody>
      </p:sp>
    </p:spTree>
    <p:extLst>
      <p:ext uri="{BB962C8B-B14F-4D97-AF65-F5344CB8AC3E}">
        <p14:creationId xmlns:p14="http://schemas.microsoft.com/office/powerpoint/2010/main" val="3045589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US" altLang="en-US" dirty="0"/>
          </a:p>
        </p:txBody>
      </p:sp>
      <p:sp>
        <p:nvSpPr>
          <p:cNvPr id="4" name="Footer Placeholder 3"/>
          <p:cNvSpPr>
            <a:spLocks noGrp="1"/>
          </p:cNvSpPr>
          <p:nvPr>
            <p:ph type="ftr" sz="quarter" idx="11"/>
          </p:nvPr>
        </p:nvSpPr>
        <p:spPr/>
        <p:txBody>
          <a:bodyPr/>
          <a:lstStyle/>
          <a:p>
            <a:pPr>
              <a:defRPr/>
            </a:pPr>
            <a:endParaRPr lang="en-US" altLang="en-US" dirty="0"/>
          </a:p>
        </p:txBody>
      </p:sp>
      <p:sp>
        <p:nvSpPr>
          <p:cNvPr id="5" name="Slide Number Placeholder 4"/>
          <p:cNvSpPr>
            <a:spLocks noGrp="1"/>
          </p:cNvSpPr>
          <p:nvPr>
            <p:ph type="sldNum" sz="quarter" idx="12"/>
          </p:nvPr>
        </p:nvSpPr>
        <p:spPr/>
        <p:txBody>
          <a:bodyPr/>
          <a:lstStyle/>
          <a:p>
            <a:pPr>
              <a:defRPr/>
            </a:pPr>
            <a:fld id="{DA22B7EA-C23E-4555-9A29-30B3DDA0AA10}" type="slidenum">
              <a:rPr lang="en-US" altLang="en-US" smtClean="0"/>
              <a:pPr>
                <a:defRPr/>
              </a:pPr>
              <a:t>‹#›</a:t>
            </a:fld>
            <a:endParaRPr lang="en-US" altLang="en-US" dirty="0"/>
          </a:p>
        </p:txBody>
      </p:sp>
    </p:spTree>
    <p:extLst>
      <p:ext uri="{BB962C8B-B14F-4D97-AF65-F5344CB8AC3E}">
        <p14:creationId xmlns:p14="http://schemas.microsoft.com/office/powerpoint/2010/main" val="1677682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en-US" dirty="0"/>
          </a:p>
        </p:txBody>
      </p:sp>
      <p:sp>
        <p:nvSpPr>
          <p:cNvPr id="3" name="Footer Placeholder 2"/>
          <p:cNvSpPr>
            <a:spLocks noGrp="1"/>
          </p:cNvSpPr>
          <p:nvPr>
            <p:ph type="ftr" sz="quarter" idx="11"/>
          </p:nvPr>
        </p:nvSpPr>
        <p:spPr/>
        <p:txBody>
          <a:bodyPr/>
          <a:lstStyle/>
          <a:p>
            <a:pPr>
              <a:defRPr/>
            </a:pPr>
            <a:endParaRPr lang="en-US" altLang="en-US" dirty="0"/>
          </a:p>
        </p:txBody>
      </p:sp>
      <p:sp>
        <p:nvSpPr>
          <p:cNvPr id="4" name="Slide Number Placeholder 3"/>
          <p:cNvSpPr>
            <a:spLocks noGrp="1"/>
          </p:cNvSpPr>
          <p:nvPr>
            <p:ph type="sldNum" sz="quarter" idx="12"/>
          </p:nvPr>
        </p:nvSpPr>
        <p:spPr/>
        <p:txBody>
          <a:bodyPr/>
          <a:lstStyle/>
          <a:p>
            <a:pPr>
              <a:defRPr/>
            </a:pPr>
            <a:fld id="{A72BBCAF-AC5A-485C-96D5-864A783FF91E}" type="slidenum">
              <a:rPr lang="en-US" altLang="en-US" smtClean="0"/>
              <a:pPr>
                <a:defRPr/>
              </a:pPr>
              <a:t>‹#›</a:t>
            </a:fld>
            <a:endParaRPr lang="en-US" altLang="en-US" dirty="0"/>
          </a:p>
        </p:txBody>
      </p:sp>
    </p:spTree>
    <p:extLst>
      <p:ext uri="{BB962C8B-B14F-4D97-AF65-F5344CB8AC3E}">
        <p14:creationId xmlns:p14="http://schemas.microsoft.com/office/powerpoint/2010/main" val="2390825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fld id="{906BB6EF-ED29-407A-8408-08B872E85CD8}" type="slidenum">
              <a:rPr lang="en-US" altLang="en-US" smtClean="0"/>
              <a:pPr>
                <a:defRPr/>
              </a:pPr>
              <a:t>‹#›</a:t>
            </a:fld>
            <a:endParaRPr lang="en-US" altLang="en-US" dirty="0"/>
          </a:p>
        </p:txBody>
      </p:sp>
    </p:spTree>
    <p:extLst>
      <p:ext uri="{BB962C8B-B14F-4D97-AF65-F5344CB8AC3E}">
        <p14:creationId xmlns:p14="http://schemas.microsoft.com/office/powerpoint/2010/main" val="1591008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fld id="{57D13340-7F12-4CF7-86C5-CD24B1A11B40}" type="slidenum">
              <a:rPr lang="en-US" altLang="en-US" smtClean="0"/>
              <a:pPr>
                <a:defRPr/>
              </a:pPr>
              <a:t>‹#›</a:t>
            </a:fld>
            <a:endParaRPr lang="en-US" altLang="en-US" dirty="0"/>
          </a:p>
        </p:txBody>
      </p:sp>
    </p:spTree>
    <p:extLst>
      <p:ext uri="{BB962C8B-B14F-4D97-AF65-F5344CB8AC3E}">
        <p14:creationId xmlns:p14="http://schemas.microsoft.com/office/powerpoint/2010/main" val="2350378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en-US"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en-US"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463EC6E5-C8BD-4DDE-B18B-498ED4F7717D}" type="slidenum">
              <a:rPr lang="en-US" altLang="en-US" smtClean="0"/>
              <a:pPr>
                <a:defRPr/>
              </a:pPr>
              <a:t>‹#›</a:t>
            </a:fld>
            <a:endParaRPr lang="en-US" altLang="en-US" dirty="0"/>
          </a:p>
        </p:txBody>
      </p:sp>
    </p:spTree>
    <p:extLst>
      <p:ext uri="{BB962C8B-B14F-4D97-AF65-F5344CB8AC3E}">
        <p14:creationId xmlns:p14="http://schemas.microsoft.com/office/powerpoint/2010/main" val="19897594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iopscience.iop.org/article/10.3847/1538-4357/ae5d49" TargetMode="External"/><Relationship Id="rId7"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chandra.si.edu/photo/2026/m83/" TargetMode="External"/><Relationship Id="rId5" Type="http://schemas.openxmlformats.org/officeDocument/2006/relationships/image" Target="../media/image1.png"/><Relationship Id="rId4" Type="http://schemas.openxmlformats.org/officeDocument/2006/relationships/hyperlink" Target="https://chandra.harvard.edu/photo/2026/m8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8BBC9C1-BF91-3552-187A-618195187209}"/>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3D48D322-63AE-CF27-9EF3-091BF9234E25}"/>
              </a:ext>
            </a:extLst>
          </p:cNvPr>
          <p:cNvSpPr/>
          <p:nvPr/>
        </p:nvSpPr>
        <p:spPr>
          <a:xfrm>
            <a:off x="4363828" y="3365585"/>
            <a:ext cx="4780171" cy="407804"/>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B559BC6C-A05D-CA99-955C-0D38206D2737}"/>
              </a:ext>
            </a:extLst>
          </p:cNvPr>
          <p:cNvSpPr/>
          <p:nvPr/>
        </p:nvSpPr>
        <p:spPr>
          <a:xfrm>
            <a:off x="0" y="10902"/>
            <a:ext cx="9144000" cy="650771"/>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0" name="Text Box 65">
            <a:extLst>
              <a:ext uri="{FF2B5EF4-FFF2-40B4-BE49-F238E27FC236}">
                <a16:creationId xmlns:a16="http://schemas.microsoft.com/office/drawing/2014/main" id="{4B84A185-BBFD-928D-BBD0-6BC7D1EDF03C}"/>
              </a:ext>
            </a:extLst>
          </p:cNvPr>
          <p:cNvSpPr txBox="1">
            <a:spLocks noChangeArrowheads="1"/>
          </p:cNvSpPr>
          <p:nvPr/>
        </p:nvSpPr>
        <p:spPr bwMode="auto">
          <a:xfrm>
            <a:off x="355361" y="719237"/>
            <a:ext cx="3568190" cy="500137"/>
          </a:xfrm>
          <a:prstGeom prst="rect">
            <a:avLst/>
          </a:prstGeom>
          <a:noFill/>
          <a:ln w="9525">
            <a:noFill/>
            <a:miter lim="800000"/>
            <a:headEnd/>
            <a:tailEnd/>
          </a:ln>
        </p:spPr>
        <p:txBody>
          <a:bodyPr wrap="square" lIns="68580" tIns="34290" rIns="68580" bIns="34290" anchor="t">
            <a:spAutoFit/>
          </a:bodyPr>
          <a:lstStyle/>
          <a:p>
            <a:pPr algn="ctr"/>
            <a:r>
              <a:rPr lang="en-US" sz="1400" dirty="0">
                <a:solidFill>
                  <a:srgbClr val="0031A0"/>
                </a:solidFill>
                <a:latin typeface="Arial"/>
                <a:ea typeface="MS Mincho"/>
                <a:cs typeface="Arial"/>
              </a:rPr>
              <a:t>NASA's Chandra Finds Unexpected Fireworks in Aftermath of Stellar Explosions</a:t>
            </a:r>
          </a:p>
        </p:txBody>
      </p:sp>
      <p:sp>
        <p:nvSpPr>
          <p:cNvPr id="12" name="Rectangle 2">
            <a:extLst>
              <a:ext uri="{FF2B5EF4-FFF2-40B4-BE49-F238E27FC236}">
                <a16:creationId xmlns:a16="http://schemas.microsoft.com/office/drawing/2014/main" id="{328F2E23-5507-66CB-1ED7-D63DFA3D0C42}"/>
              </a:ext>
            </a:extLst>
          </p:cNvPr>
          <p:cNvSpPr>
            <a:spLocks noGrp="1" noChangeArrowheads="1"/>
          </p:cNvSpPr>
          <p:nvPr>
            <p:ph type="title"/>
          </p:nvPr>
        </p:nvSpPr>
        <p:spPr>
          <a:xfrm>
            <a:off x="130185" y="175390"/>
            <a:ext cx="5829300" cy="571500"/>
          </a:xfrm>
        </p:spPr>
        <p:txBody>
          <a:bodyPr>
            <a:normAutofit/>
          </a:bodyPr>
          <a:lstStyle/>
          <a:p>
            <a:pPr algn="l"/>
            <a:r>
              <a:rPr lang="en-US" altLang="en-US" sz="1500" dirty="0">
                <a:solidFill>
                  <a:schemeClr val="bg1"/>
                </a:solidFill>
                <a:latin typeface="Arial"/>
                <a:ea typeface="+mj-lt"/>
                <a:cs typeface="Arial"/>
              </a:rPr>
              <a:t>CHANDRA SCIENCE HIGHLIGHT: June 2026</a:t>
            </a:r>
            <a:endParaRPr lang="en-US" sz="1500" dirty="0">
              <a:solidFill>
                <a:schemeClr val="bg1"/>
              </a:solidFill>
              <a:latin typeface="Arial"/>
              <a:cs typeface="Arial"/>
            </a:endParaRPr>
          </a:p>
        </p:txBody>
      </p:sp>
      <p:sp>
        <p:nvSpPr>
          <p:cNvPr id="13" name="Rectangle 155">
            <a:extLst>
              <a:ext uri="{FF2B5EF4-FFF2-40B4-BE49-F238E27FC236}">
                <a16:creationId xmlns:a16="http://schemas.microsoft.com/office/drawing/2014/main" id="{E54C7E85-A193-C3B8-71B1-A863BEAC64F1}"/>
              </a:ext>
            </a:extLst>
          </p:cNvPr>
          <p:cNvSpPr>
            <a:spLocks noChangeArrowheads="1"/>
          </p:cNvSpPr>
          <p:nvPr/>
        </p:nvSpPr>
        <p:spPr bwMode="auto">
          <a:xfrm>
            <a:off x="4931410" y="4392513"/>
            <a:ext cx="2686050" cy="285750"/>
          </a:xfrm>
          <a:prstGeom prst="rect">
            <a:avLst/>
          </a:prstGeom>
          <a:noFill/>
          <a:ln w="9525">
            <a:noFill/>
            <a:miter lim="800000"/>
            <a:headEnd/>
            <a:tailEnd/>
          </a:ln>
        </p:spPr>
        <p:txBody>
          <a:bodyPr wrap="none" anchor="ctr"/>
          <a:lstStyle/>
          <a:p>
            <a:endParaRPr lang="en-US" sz="1200" dirty="0"/>
          </a:p>
        </p:txBody>
      </p:sp>
      <p:sp>
        <p:nvSpPr>
          <p:cNvPr id="15" name="TextBox 14">
            <a:extLst>
              <a:ext uri="{FF2B5EF4-FFF2-40B4-BE49-F238E27FC236}">
                <a16:creationId xmlns:a16="http://schemas.microsoft.com/office/drawing/2014/main" id="{3FC4A485-5C4A-0A57-D0B6-1AB6FEFDB671}"/>
              </a:ext>
            </a:extLst>
          </p:cNvPr>
          <p:cNvSpPr txBox="1"/>
          <p:nvPr/>
        </p:nvSpPr>
        <p:spPr>
          <a:xfrm>
            <a:off x="105538" y="4919718"/>
            <a:ext cx="3756631" cy="161583"/>
          </a:xfrm>
          <a:prstGeom prst="rect">
            <a:avLst/>
          </a:prstGeom>
          <a:noFill/>
        </p:spPr>
        <p:txBody>
          <a:bodyPr wrap="square" lIns="68580" tIns="34290" rIns="68580" bIns="34290" rtlCol="0" anchor="t">
            <a:spAutoFit/>
          </a:bodyPr>
          <a:lstStyle/>
          <a:p>
            <a:r>
              <a:rPr lang="en-US" sz="600" i="1" dirty="0">
                <a:solidFill>
                  <a:schemeClr val="bg1">
                    <a:lumMod val="50000"/>
                  </a:schemeClr>
                </a:solidFill>
                <a:latin typeface="Arial"/>
                <a:ea typeface="Calibri"/>
                <a:cs typeface="Arial"/>
              </a:rPr>
              <a:t>The Chandra X-ray Center is operated for NASA by the Smithsonian Astrophysical Observatory</a:t>
            </a:r>
            <a:r>
              <a:rPr lang="en-US" sz="600" i="1" dirty="0">
                <a:solidFill>
                  <a:schemeClr val="bg1">
                    <a:lumMod val="50000"/>
                  </a:schemeClr>
                </a:solidFill>
                <a:latin typeface="Arial"/>
                <a:cs typeface="Arial"/>
              </a:rPr>
              <a:t> </a:t>
            </a:r>
            <a:endParaRPr lang="en-US" sz="600" dirty="0">
              <a:solidFill>
                <a:schemeClr val="bg1">
                  <a:lumMod val="50000"/>
                </a:schemeClr>
              </a:solidFill>
              <a:cs typeface="Times New Roman"/>
            </a:endParaRPr>
          </a:p>
        </p:txBody>
      </p:sp>
      <p:sp>
        <p:nvSpPr>
          <p:cNvPr id="18" name="Text Placeholder 2">
            <a:extLst>
              <a:ext uri="{FF2B5EF4-FFF2-40B4-BE49-F238E27FC236}">
                <a16:creationId xmlns:a16="http://schemas.microsoft.com/office/drawing/2014/main" id="{B3F4FE9B-586B-84DE-A9C3-9F35F047C074}"/>
              </a:ext>
            </a:extLst>
          </p:cNvPr>
          <p:cNvSpPr>
            <a:spLocks noGrp="1"/>
          </p:cNvSpPr>
          <p:nvPr/>
        </p:nvSpPr>
        <p:spPr>
          <a:xfrm>
            <a:off x="290541" y="1065831"/>
            <a:ext cx="3914472" cy="3671604"/>
          </a:xfrm>
          <a:prstGeom prst="rect">
            <a:avLst/>
          </a:prstGeom>
        </p:spPr>
        <p:txBody>
          <a:bodyPr wrap="square" lIns="0" tIns="0" rIns="0" bIns="0" numCol="1" spcCol="274320" anchor="t">
            <a:noAutofit/>
          </a:bodyPr>
          <a:lstStyle>
            <a:lvl1pPr marL="0" indent="0" algn="l" defTabSz="685783" rtl="0" eaLnBrk="1" latinLnBrk="0" hangingPunct="1">
              <a:lnSpc>
                <a:spcPct val="100000"/>
              </a:lnSpc>
              <a:spcBef>
                <a:spcPts val="750"/>
              </a:spcBef>
              <a:buFont typeface="Arial" panose="020B0604020202020204" pitchFamily="34" charset="0"/>
              <a:buNone/>
              <a:defRPr sz="1050" b="0" kern="1200">
                <a:solidFill>
                  <a:schemeClr val="tx1"/>
                </a:solidFill>
                <a:latin typeface="+mn-lt"/>
                <a:ea typeface="+mn-ea"/>
                <a:cs typeface="Arial" panose="020B0604020202020204" pitchFamily="34" charset="0"/>
              </a:defRPr>
            </a:lvl1pPr>
            <a:lvl2pPr marL="514337" indent="-171446" algn="l" defTabSz="685783"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28" indent="-171446" algn="l" defTabSz="685783"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20"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12"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spcBef>
                <a:spcPct val="0"/>
              </a:spcBef>
            </a:pPr>
            <a:endParaRPr lang="en-US" sz="1400" dirty="0">
              <a:solidFill>
                <a:srgbClr val="0031A0"/>
              </a:solidFill>
              <a:latin typeface="Arial"/>
              <a:ea typeface="MS Mincho"/>
              <a:cs typeface="Arial"/>
            </a:endParaRPr>
          </a:p>
          <a:p>
            <a:pPr marL="128588" indent="-128588">
              <a:spcBef>
                <a:spcPts val="0"/>
              </a:spcBef>
              <a:spcAft>
                <a:spcPts val="0"/>
              </a:spcAft>
              <a:buFont typeface="Arial,Sans-Serif"/>
              <a:buChar char="•"/>
            </a:pPr>
            <a:r>
              <a:rPr lang="en-US" sz="900" dirty="0">
                <a:latin typeface="Arial"/>
                <a:cs typeface="Arial"/>
              </a:rPr>
              <a:t>Astronomers have uncovered a population of sources associated with supernova remnants in a nearby galaxy that are unexpectedly changing in X-ray brightness.</a:t>
            </a:r>
          </a:p>
          <a:p>
            <a:pPr marL="128588" indent="-128588">
              <a:spcBef>
                <a:spcPts val="0"/>
              </a:spcBef>
              <a:spcAft>
                <a:spcPts val="0"/>
              </a:spcAft>
              <a:buFont typeface="Arial,Sans-Serif"/>
              <a:buChar char="•"/>
            </a:pPr>
            <a:endParaRPr lang="en-US" sz="900" dirty="0">
              <a:latin typeface="Arial"/>
              <a:cs typeface="Arial"/>
            </a:endParaRPr>
          </a:p>
          <a:p>
            <a:pPr marL="128588" indent="-128588">
              <a:spcBef>
                <a:spcPts val="0"/>
              </a:spcBef>
              <a:spcAft>
                <a:spcPts val="0"/>
              </a:spcAft>
              <a:buFont typeface="Arial,Sans-Serif"/>
              <a:buChar char="•"/>
            </a:pPr>
            <a:r>
              <a:rPr lang="en-US" sz="900" dirty="0">
                <a:latin typeface="Arial"/>
                <a:cs typeface="Arial"/>
              </a:rPr>
              <a:t>Using data from NASA’s Chandra X-ray Observatory spanning 14 years, researchers found 22 sources associated with supernova remnants that brighten and dim dramatically in X-rays.</a:t>
            </a:r>
          </a:p>
          <a:p>
            <a:pPr marL="128588" indent="-128588">
              <a:spcBef>
                <a:spcPts val="0"/>
              </a:spcBef>
              <a:spcAft>
                <a:spcPts val="0"/>
              </a:spcAft>
              <a:buFont typeface="Arial,Sans-Serif"/>
              <a:buChar char="•"/>
            </a:pPr>
            <a:endParaRPr lang="en-US" sz="900" dirty="0">
              <a:latin typeface="Arial"/>
              <a:cs typeface="Arial"/>
            </a:endParaRPr>
          </a:p>
          <a:p>
            <a:pPr marL="128588" indent="-128588">
              <a:spcBef>
                <a:spcPts val="0"/>
              </a:spcBef>
              <a:spcAft>
                <a:spcPts val="0"/>
              </a:spcAft>
              <a:buFont typeface="Arial,Sans-Serif"/>
              <a:buChar char="•"/>
            </a:pPr>
            <a:r>
              <a:rPr lang="en-US" sz="900" dirty="0">
                <a:latin typeface="Arial"/>
                <a:cs typeface="Arial"/>
              </a:rPr>
              <a:t>Typically, supernova remnants over a hundred years old just steadily decrease their X-ray output over time.</a:t>
            </a:r>
          </a:p>
          <a:p>
            <a:pPr marL="128588" indent="-128588">
              <a:spcBef>
                <a:spcPts val="0"/>
              </a:spcBef>
              <a:spcAft>
                <a:spcPts val="0"/>
              </a:spcAft>
              <a:buFont typeface="Arial,Sans-Serif"/>
              <a:buChar char="•"/>
            </a:pPr>
            <a:endParaRPr lang="en-US" sz="900" dirty="0">
              <a:latin typeface="Arial"/>
              <a:cs typeface="Arial"/>
            </a:endParaRPr>
          </a:p>
          <a:p>
            <a:pPr marL="128588" indent="-128588">
              <a:spcBef>
                <a:spcPts val="0"/>
              </a:spcBef>
              <a:spcAft>
                <a:spcPts val="0"/>
              </a:spcAft>
              <a:buFont typeface="Arial,Sans-Serif"/>
              <a:buChar char="•"/>
            </a:pPr>
            <a:r>
              <a:rPr lang="en-US" sz="900" dirty="0">
                <a:latin typeface="Arial"/>
                <a:cs typeface="Arial"/>
              </a:rPr>
              <a:t>The researchers think this unusual behavior may come from stellar companions to the supernovas that survived the explosions. Matter is then being pulled away from these stars by the neutron stars or black holes that formed in the supernova.</a:t>
            </a:r>
          </a:p>
          <a:p>
            <a:pPr>
              <a:spcBef>
                <a:spcPts val="0"/>
              </a:spcBef>
              <a:spcAft>
                <a:spcPts val="0"/>
              </a:spcAft>
            </a:pPr>
            <a:endParaRPr lang="en-US" sz="900" dirty="0">
              <a:latin typeface="Arial"/>
              <a:cs typeface="Arial"/>
            </a:endParaRPr>
          </a:p>
          <a:p>
            <a:pPr>
              <a:spcBef>
                <a:spcPct val="0"/>
              </a:spcBef>
            </a:pPr>
            <a:r>
              <a:rPr lang="en-US" sz="900" b="1" dirty="0">
                <a:latin typeface="Arial"/>
                <a:cs typeface="Arial"/>
              </a:rPr>
              <a:t>Distance estimate</a:t>
            </a:r>
            <a:r>
              <a:rPr lang="en-US" sz="900" dirty="0">
                <a:latin typeface="Arial"/>
                <a:cs typeface="Arial"/>
              </a:rPr>
              <a:t>: 15 million light-years from Earth</a:t>
            </a:r>
          </a:p>
          <a:p>
            <a:pPr>
              <a:spcBef>
                <a:spcPct val="0"/>
              </a:spcBef>
            </a:pPr>
            <a:r>
              <a:rPr lang="en-US" sz="900" b="1" dirty="0">
                <a:latin typeface="Arial"/>
                <a:cs typeface="Arial"/>
              </a:rPr>
              <a:t>Credit</a:t>
            </a:r>
            <a:r>
              <a:rPr lang="en-US" sz="900" dirty="0">
                <a:latin typeface="Arial"/>
                <a:cs typeface="Arial"/>
              </a:rPr>
              <a:t>: X-ray: NASA/CXC/SAO; Optical: NASA/ESA/AURA/STScI, Hubble Heritage Team, W. Blair (STScI/Johns Hopkins University) and R. O'Connell (University of Virginia); Image Processing: NASA/CXC/SAO/A. </a:t>
            </a:r>
            <a:r>
              <a:rPr lang="en-US" sz="900" dirty="0" err="1">
                <a:latin typeface="Arial"/>
                <a:cs typeface="Arial"/>
              </a:rPr>
              <a:t>Jubett</a:t>
            </a:r>
            <a:r>
              <a:rPr lang="en-US" sz="900" dirty="0">
                <a:latin typeface="Arial"/>
                <a:cs typeface="Arial"/>
              </a:rPr>
              <a:t>, L. </a:t>
            </a:r>
            <a:r>
              <a:rPr lang="en-US" sz="900" dirty="0" err="1">
                <a:latin typeface="Arial"/>
                <a:cs typeface="Arial"/>
              </a:rPr>
              <a:t>Frattare</a:t>
            </a:r>
            <a:r>
              <a:rPr lang="en-US" sz="900" dirty="0">
                <a:latin typeface="Arial"/>
                <a:cs typeface="Arial"/>
              </a:rPr>
              <a:t> and P. Edmonds</a:t>
            </a:r>
          </a:p>
          <a:p>
            <a:pPr>
              <a:spcBef>
                <a:spcPct val="0"/>
              </a:spcBef>
            </a:pPr>
            <a:r>
              <a:rPr lang="en-US" sz="900" b="1" dirty="0">
                <a:latin typeface="Arial"/>
                <a:cs typeface="Arial"/>
              </a:rPr>
              <a:t>Instrument</a:t>
            </a:r>
            <a:r>
              <a:rPr lang="en-US" sz="900" dirty="0">
                <a:latin typeface="Arial"/>
                <a:cs typeface="Arial"/>
              </a:rPr>
              <a:t>: ACIS</a:t>
            </a:r>
          </a:p>
          <a:p>
            <a:pPr>
              <a:spcBef>
                <a:spcPct val="0"/>
              </a:spcBef>
            </a:pPr>
            <a:r>
              <a:rPr lang="en-US" sz="900" b="1" dirty="0">
                <a:latin typeface="Arial"/>
                <a:cs typeface="Arial"/>
              </a:rPr>
              <a:t>Reference</a:t>
            </a:r>
            <a:r>
              <a:rPr lang="en-US" sz="900" dirty="0">
                <a:latin typeface="Arial"/>
                <a:cs typeface="Arial"/>
              </a:rPr>
              <a:t>: </a:t>
            </a:r>
            <a:r>
              <a:rPr lang="en-US" sz="900" dirty="0">
                <a:latin typeface="Arial" panose="020B0604020202020204" pitchFamily="34" charset="0"/>
              </a:rPr>
              <a:t>Prestwich, A. et al., 2026, </a:t>
            </a:r>
            <a:r>
              <a:rPr lang="en-US" sz="900" dirty="0">
                <a:latin typeface="Arial" panose="020B0604020202020204" pitchFamily="34" charset="0"/>
                <a:hlinkClick r:id="rId3"/>
              </a:rPr>
              <a:t>ApJ, 1004, 154</a:t>
            </a:r>
            <a:r>
              <a:rPr lang="en-US" sz="900" dirty="0">
                <a:latin typeface="Arial" panose="020B0604020202020204" pitchFamily="34" charset="0"/>
              </a:rPr>
              <a:t>.</a:t>
            </a:r>
          </a:p>
          <a:p>
            <a:pPr>
              <a:spcBef>
                <a:spcPct val="0"/>
              </a:spcBef>
            </a:pPr>
            <a:endParaRPr lang="en-US" sz="900" b="1" dirty="0">
              <a:latin typeface="Arial"/>
              <a:cs typeface="Arial"/>
            </a:endParaRPr>
          </a:p>
          <a:p>
            <a:pPr>
              <a:spcBef>
                <a:spcPct val="0"/>
              </a:spcBef>
            </a:pPr>
            <a:r>
              <a:rPr lang="en-US" sz="900" b="1" dirty="0">
                <a:latin typeface="Arial"/>
                <a:cs typeface="Arial"/>
              </a:rPr>
              <a:t>More information</a:t>
            </a:r>
            <a:r>
              <a:rPr lang="en-US" sz="900" dirty="0">
                <a:latin typeface="Arial"/>
                <a:cs typeface="Arial"/>
              </a:rPr>
              <a:t>: The detailed caption and other material are here: </a:t>
            </a:r>
            <a:r>
              <a:rPr lang="en-US" sz="900" dirty="0">
                <a:latin typeface="Arial"/>
                <a:cs typeface="Arial"/>
                <a:hlinkClick r:id="rId4"/>
              </a:rPr>
              <a:t>https://chandra.harvard.edu/photo/2026/m83/</a:t>
            </a:r>
            <a:r>
              <a:rPr lang="en-US" sz="900" dirty="0">
                <a:latin typeface="Arial"/>
                <a:cs typeface="Arial"/>
              </a:rPr>
              <a:t>  </a:t>
            </a:r>
            <a:endParaRPr lang="en-US" sz="900" dirty="0">
              <a:ea typeface="Calibri"/>
              <a:cs typeface="Arial"/>
            </a:endParaRPr>
          </a:p>
        </p:txBody>
      </p:sp>
      <p:pic>
        <p:nvPicPr>
          <p:cNvPr id="19" name="NASA_Insignia-RGB.svg" descr="NASA_Insignia-RGB.svg">
            <a:extLst>
              <a:ext uri="{FF2B5EF4-FFF2-40B4-BE49-F238E27FC236}">
                <a16:creationId xmlns:a16="http://schemas.microsoft.com/office/drawing/2014/main" id="{B532EDF1-1791-64F4-ADE8-15D8F78C944C}"/>
              </a:ext>
            </a:extLst>
          </p:cNvPr>
          <p:cNvPicPr>
            <a:picLocks noChangeAspect="1"/>
          </p:cNvPicPr>
          <p:nvPr/>
        </p:nvPicPr>
        <p:blipFill>
          <a:blip r:embed="rId5"/>
          <a:stretch>
            <a:fillRect/>
          </a:stretch>
        </p:blipFill>
        <p:spPr>
          <a:xfrm>
            <a:off x="8456618" y="18672"/>
            <a:ext cx="658597" cy="658684"/>
          </a:xfrm>
          <a:prstGeom prst="rect">
            <a:avLst/>
          </a:prstGeom>
          <a:ln w="12700">
            <a:miter lim="400000"/>
          </a:ln>
        </p:spPr>
      </p:pic>
      <p:sp>
        <p:nvSpPr>
          <p:cNvPr id="22" name="TextBox 21">
            <a:extLst>
              <a:ext uri="{FF2B5EF4-FFF2-40B4-BE49-F238E27FC236}">
                <a16:creationId xmlns:a16="http://schemas.microsoft.com/office/drawing/2014/main" id="{E35735B8-1B9B-17CC-F4EB-E3789697BF34}"/>
              </a:ext>
            </a:extLst>
          </p:cNvPr>
          <p:cNvSpPr txBox="1"/>
          <p:nvPr/>
        </p:nvSpPr>
        <p:spPr>
          <a:xfrm>
            <a:off x="229006" y="182294"/>
            <a:ext cx="1495707" cy="60658"/>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0" tIns="0" rIns="0" bIns="0">
            <a:spAutoFit/>
          </a:bodyPr>
          <a:lstStyle>
            <a:lvl1pPr defTabSz="914400">
              <a:lnSpc>
                <a:spcPct val="100000"/>
              </a:lnSpc>
              <a:spcBef>
                <a:spcPts val="0"/>
              </a:spcBef>
              <a:defRPr sz="1600">
                <a:solidFill>
                  <a:srgbClr val="222222"/>
                </a:solidFill>
                <a:latin typeface="Helvetica Now Var Text Medium"/>
                <a:ea typeface="Helvetica Now Var Text Medium"/>
                <a:cs typeface="Helvetica Now Var Text Medium"/>
                <a:sym typeface="Helvetica Now Var Text Medium"/>
              </a:defRPr>
            </a:lvl1pPr>
          </a:lstStyle>
          <a:p>
            <a:r>
              <a:rPr sz="394" b="1" dirty="0">
                <a:solidFill>
                  <a:schemeClr val="bg1"/>
                </a:solidFill>
                <a:latin typeface="+mn-lt"/>
                <a:cs typeface="Arial" panose="020B0604020202020204" pitchFamily="34" charset="0"/>
              </a:rPr>
              <a:t>National Aeronautics a</a:t>
            </a:r>
            <a:r>
              <a:rPr lang="en-US" sz="394" b="1" dirty="0">
                <a:solidFill>
                  <a:schemeClr val="bg1"/>
                </a:solidFill>
                <a:latin typeface="+mn-lt"/>
                <a:cs typeface="Arial" panose="020B0604020202020204" pitchFamily="34" charset="0"/>
              </a:rPr>
              <a:t>n</a:t>
            </a:r>
            <a:r>
              <a:rPr sz="394" b="1" dirty="0">
                <a:solidFill>
                  <a:schemeClr val="bg1"/>
                </a:solidFill>
                <a:latin typeface="+mn-lt"/>
                <a:cs typeface="Arial" panose="020B0604020202020204" pitchFamily="34" charset="0"/>
              </a:rPr>
              <a:t>d Space Administration</a:t>
            </a:r>
          </a:p>
        </p:txBody>
      </p:sp>
      <p:sp>
        <p:nvSpPr>
          <p:cNvPr id="14" name="Rectangle 13">
            <a:extLst>
              <a:ext uri="{FF2B5EF4-FFF2-40B4-BE49-F238E27FC236}">
                <a16:creationId xmlns:a16="http://schemas.microsoft.com/office/drawing/2014/main" id="{E62F4811-6957-9494-12CA-C6D62A9662B4}"/>
              </a:ext>
            </a:extLst>
          </p:cNvPr>
          <p:cNvSpPr/>
          <p:nvPr/>
        </p:nvSpPr>
        <p:spPr>
          <a:xfrm>
            <a:off x="4425696" y="4067694"/>
            <a:ext cx="4718303" cy="74715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19">
            <a:extLst>
              <a:ext uri="{FF2B5EF4-FFF2-40B4-BE49-F238E27FC236}">
                <a16:creationId xmlns:a16="http://schemas.microsoft.com/office/drawing/2014/main" id="{DE60DC57-E3D7-1E2F-BA8D-9BBB8706340B}"/>
              </a:ext>
            </a:extLst>
          </p:cNvPr>
          <p:cNvSpPr txBox="1">
            <a:spLocks noChangeArrowheads="1"/>
          </p:cNvSpPr>
          <p:nvPr/>
        </p:nvSpPr>
        <p:spPr bwMode="auto">
          <a:xfrm>
            <a:off x="4475574" y="3789664"/>
            <a:ext cx="4531268" cy="1019510"/>
          </a:xfrm>
          <a:prstGeom prst="rect">
            <a:avLst/>
          </a:prstGeom>
          <a:noFill/>
          <a:ln w="9525">
            <a:noFill/>
            <a:miter lim="800000"/>
            <a:headEnd/>
            <a:tailEnd/>
          </a:ln>
        </p:spPr>
        <p:txBody>
          <a:bodyPr wrap="square" lIns="68580" tIns="34290" rIns="68580" bIns="0" anchor="t">
            <a:spAutoFit/>
          </a:bodyPr>
          <a:lstStyle/>
          <a:p>
            <a:r>
              <a:rPr lang="en-US" sz="800" i="1" dirty="0">
                <a:latin typeface="Times New Roman"/>
                <a:ea typeface="MS Mincho"/>
                <a:cs typeface="Times New Roman"/>
              </a:rPr>
              <a:t>This graphic of Messier 83 (M83) shows two of the X-ray sources in this galaxy that are changing their brightness in surprising ways. Using data from Chandra researchers found over 20 sources associated with supernova remnants — remains from stars that exploded — that vary unexpectedly in X-rays, representing roughly half of the supernova remnants in their sample in M83. The panel on the left contains a composite image of M83 with X-rays from Chandra (point sources in red, green, and blue) and optical light data from NASA’s Hubble Space Telescope (red, green, and blue). Two of the varying Chandra sources are circled in the composite image and the first images in timelapse video of these sources are shown in the panels on the right. (The video is available here: </a:t>
            </a:r>
            <a:r>
              <a:rPr lang="en-US" sz="800" i="1" dirty="0">
                <a:latin typeface="Times New Roman"/>
                <a:ea typeface="MS Mincho"/>
                <a:cs typeface="Times New Roman"/>
                <a:hlinkClick r:id="rId6"/>
              </a:rPr>
              <a:t>https://chandra.si.edu/photo/2026/m83/</a:t>
            </a:r>
            <a:r>
              <a:rPr lang="en-US" sz="800" i="1" dirty="0">
                <a:latin typeface="Times New Roman"/>
                <a:ea typeface="MS Mincho"/>
                <a:cs typeface="Times New Roman"/>
              </a:rPr>
              <a:t>).</a:t>
            </a:r>
          </a:p>
        </p:txBody>
      </p:sp>
      <p:pic>
        <p:nvPicPr>
          <p:cNvPr id="3" name="Picture 2">
            <a:extLst>
              <a:ext uri="{FF2B5EF4-FFF2-40B4-BE49-F238E27FC236}">
                <a16:creationId xmlns:a16="http://schemas.microsoft.com/office/drawing/2014/main" id="{99BD07F5-2289-693C-01B5-C054CED7C6B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363830" y="685126"/>
            <a:ext cx="4780170" cy="2685156"/>
          </a:xfrm>
          <a:prstGeom prst="rect">
            <a:avLst/>
          </a:prstGeom>
        </p:spPr>
      </p:pic>
      <p:sp>
        <p:nvSpPr>
          <p:cNvPr id="7" name="TextBox 6">
            <a:extLst>
              <a:ext uri="{FF2B5EF4-FFF2-40B4-BE49-F238E27FC236}">
                <a16:creationId xmlns:a16="http://schemas.microsoft.com/office/drawing/2014/main" id="{D114C174-82A9-DFAE-FC80-1BC886DE64B2}"/>
              </a:ext>
            </a:extLst>
          </p:cNvPr>
          <p:cNvSpPr txBox="1"/>
          <p:nvPr/>
        </p:nvSpPr>
        <p:spPr>
          <a:xfrm>
            <a:off x="5142551" y="3351237"/>
            <a:ext cx="2588168" cy="407804"/>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r>
              <a:rPr lang="en-US" sz="1100" b="1" i="1" dirty="0">
                <a:solidFill>
                  <a:schemeClr val="bg1"/>
                </a:solidFill>
                <a:latin typeface="Arial"/>
                <a:cs typeface="Arial"/>
              </a:rPr>
              <a:t>“…unexpected pyrotechnics from the aftermath of a supernova</a:t>
            </a:r>
            <a:r>
              <a:rPr lang="en-US" sz="1100" b="1" i="1" dirty="0">
                <a:solidFill>
                  <a:schemeClr val="bg1"/>
                </a:solidFill>
                <a:latin typeface="Arial"/>
                <a:ea typeface="Arial"/>
                <a:cs typeface="Arial"/>
              </a:rPr>
              <a:t>”</a:t>
            </a:r>
            <a:endParaRPr lang="en-US" sz="1100" dirty="0">
              <a:solidFill>
                <a:schemeClr val="bg1"/>
              </a:solidFill>
            </a:endParaRPr>
          </a:p>
        </p:txBody>
      </p:sp>
      <p:sp>
        <p:nvSpPr>
          <p:cNvPr id="11" name="TextBox 10">
            <a:extLst>
              <a:ext uri="{FF2B5EF4-FFF2-40B4-BE49-F238E27FC236}">
                <a16:creationId xmlns:a16="http://schemas.microsoft.com/office/drawing/2014/main" id="{81DA5F34-AA51-661F-4ACF-788C0918A563}"/>
              </a:ext>
            </a:extLst>
          </p:cNvPr>
          <p:cNvSpPr txBox="1"/>
          <p:nvPr/>
        </p:nvSpPr>
        <p:spPr>
          <a:xfrm>
            <a:off x="7442782" y="3447138"/>
            <a:ext cx="1085742" cy="207749"/>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r>
              <a:rPr lang="en-US" sz="900" b="1" dirty="0">
                <a:solidFill>
                  <a:srgbClr val="E3022B"/>
                </a:solidFill>
                <a:latin typeface="Arial"/>
              </a:rPr>
              <a:t>Popular Science</a:t>
            </a:r>
            <a:endParaRPr lang="en-US" sz="900" dirty="0">
              <a:solidFill>
                <a:srgbClr val="E3022B"/>
              </a:solidFill>
            </a:endParaRPr>
          </a:p>
        </p:txBody>
      </p:sp>
    </p:spTree>
    <p:extLst>
      <p:ext uri="{BB962C8B-B14F-4D97-AF65-F5344CB8AC3E}">
        <p14:creationId xmlns:p14="http://schemas.microsoft.com/office/powerpoint/2010/main" val="6135301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20258</TotalTime>
  <Words>436</Words>
  <Application>Microsoft Macintosh PowerPoint</Application>
  <PresentationFormat>On-screen Show (16:9)</PresentationFormat>
  <Paragraphs>23</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MS Mincho</vt:lpstr>
      <vt:lpstr>Arial</vt:lpstr>
      <vt:lpstr>Arial,Sans-Serif</vt:lpstr>
      <vt:lpstr>Calibri</vt:lpstr>
      <vt:lpstr>Helvetica Now Var Text Medium</vt:lpstr>
      <vt:lpstr>Times New Roman</vt:lpstr>
      <vt:lpstr>Office Theme</vt:lpstr>
      <vt:lpstr>CHANDRA SCIENCE HIGHLIGHT: June 2026</vt:lpstr>
    </vt:vector>
  </TitlesOfParts>
  <Company>smithsonian astrophysical obs</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Chandra Science Highlights</dc:title>
  <dc:creator>psullivan</dc:creator>
  <cp:lastModifiedBy>Microsoft Office User</cp:lastModifiedBy>
  <cp:revision>1111</cp:revision>
  <cp:lastPrinted>2022-11-09T14:42:17Z</cp:lastPrinted>
  <dcterms:created xsi:type="dcterms:W3CDTF">2000-04-21T21:07:13Z</dcterms:created>
  <dcterms:modified xsi:type="dcterms:W3CDTF">2026-07-16T17:09:03Z</dcterms:modified>
</cp:coreProperties>
</file>