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3"/>
  </p:notesMasterIdLst>
  <p:sldIdLst>
    <p:sldId id="260" r:id="rId2"/>
  </p:sldIdLst>
  <p:sldSz cx="9144000" cy="5143500" type="screen16x9"/>
  <p:notesSz cx="7010400" cy="9296400"/>
  <p:defaultTextStyle>
    <a:defPPr>
      <a:defRPr lang="en-US"/>
    </a:defPPr>
    <a:lvl1pPr algn="l" rtl="0" eaLnBrk="0" fontAlgn="base" hangingPunct="0">
      <a:spcBef>
        <a:spcPct val="0"/>
      </a:spcBef>
      <a:spcAft>
        <a:spcPct val="0"/>
      </a:spcAft>
      <a:defRPr sz="16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16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16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16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1600" kern="1200">
        <a:solidFill>
          <a:schemeClr val="tx1"/>
        </a:solidFill>
        <a:latin typeface="Times New Roman" pitchFamily="18" charset="0"/>
        <a:ea typeface="+mn-ea"/>
        <a:cs typeface="+mn-cs"/>
      </a:defRPr>
    </a:lvl5pPr>
    <a:lvl6pPr marL="2286000" algn="l" defTabSz="914400" rtl="0" eaLnBrk="1" latinLnBrk="0" hangingPunct="1">
      <a:defRPr sz="1600" kern="1200">
        <a:solidFill>
          <a:schemeClr val="tx1"/>
        </a:solidFill>
        <a:latin typeface="Times New Roman" pitchFamily="18" charset="0"/>
        <a:ea typeface="+mn-ea"/>
        <a:cs typeface="+mn-cs"/>
      </a:defRPr>
    </a:lvl6pPr>
    <a:lvl7pPr marL="2743200" algn="l" defTabSz="914400" rtl="0" eaLnBrk="1" latinLnBrk="0" hangingPunct="1">
      <a:defRPr sz="1600" kern="1200">
        <a:solidFill>
          <a:schemeClr val="tx1"/>
        </a:solidFill>
        <a:latin typeface="Times New Roman" pitchFamily="18" charset="0"/>
        <a:ea typeface="+mn-ea"/>
        <a:cs typeface="+mn-cs"/>
      </a:defRPr>
    </a:lvl7pPr>
    <a:lvl8pPr marL="3200400" algn="l" defTabSz="914400" rtl="0" eaLnBrk="1" latinLnBrk="0" hangingPunct="1">
      <a:defRPr sz="1600" kern="1200">
        <a:solidFill>
          <a:schemeClr val="tx1"/>
        </a:solidFill>
        <a:latin typeface="Times New Roman" pitchFamily="18" charset="0"/>
        <a:ea typeface="+mn-ea"/>
        <a:cs typeface="+mn-cs"/>
      </a:defRPr>
    </a:lvl8pPr>
    <a:lvl9pPr marL="3657600" algn="l" defTabSz="914400" rtl="0" eaLnBrk="1" latinLnBrk="0" hangingPunct="1">
      <a:defRPr sz="16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1A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67" autoAdjust="0"/>
    <p:restoredTop sz="94587" autoAdjust="0"/>
  </p:normalViewPr>
  <p:slideViewPr>
    <p:cSldViewPr snapToGrid="0" snapToObjects="1">
      <p:cViewPr>
        <p:scale>
          <a:sx n="139" d="100"/>
          <a:sy n="139" d="100"/>
        </p:scale>
        <p:origin x="880" y="408"/>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413" cy="464180"/>
          </a:xfrm>
          <a:prstGeom prst="rect">
            <a:avLst/>
          </a:prstGeom>
        </p:spPr>
        <p:txBody>
          <a:bodyPr vert="horz" lIns="92226" tIns="46113" rIns="92226" bIns="46113" rtlCol="0"/>
          <a:lstStyle>
            <a:lvl1pPr algn="l">
              <a:defRPr sz="1200"/>
            </a:lvl1pPr>
          </a:lstStyle>
          <a:p>
            <a:endParaRPr lang="en-US" dirty="0"/>
          </a:p>
        </p:txBody>
      </p:sp>
      <p:sp>
        <p:nvSpPr>
          <p:cNvPr id="3" name="Date Placeholder 2"/>
          <p:cNvSpPr>
            <a:spLocks noGrp="1"/>
          </p:cNvSpPr>
          <p:nvPr>
            <p:ph type="dt" idx="1"/>
          </p:nvPr>
        </p:nvSpPr>
        <p:spPr>
          <a:xfrm>
            <a:off x="3971386" y="0"/>
            <a:ext cx="3037413" cy="464180"/>
          </a:xfrm>
          <a:prstGeom prst="rect">
            <a:avLst/>
          </a:prstGeom>
        </p:spPr>
        <p:txBody>
          <a:bodyPr vert="horz" lIns="92226" tIns="46113" rIns="92226" bIns="46113" rtlCol="0"/>
          <a:lstStyle>
            <a:lvl1pPr algn="r">
              <a:defRPr sz="1200"/>
            </a:lvl1pPr>
          </a:lstStyle>
          <a:p>
            <a:fld id="{B3AD525C-9F82-4B0D-880D-A7AEC1BB96CD}" type="datetimeFigureOut">
              <a:rPr lang="en-US" smtClean="0"/>
              <a:t>6/12/26</a:t>
            </a:fld>
            <a:endParaRPr lang="en-US" dirty="0"/>
          </a:p>
        </p:txBody>
      </p:sp>
      <p:sp>
        <p:nvSpPr>
          <p:cNvPr id="4" name="Slide Image Placeholder 3"/>
          <p:cNvSpPr>
            <a:spLocks noGrp="1" noRot="1" noChangeAspect="1"/>
          </p:cNvSpPr>
          <p:nvPr>
            <p:ph type="sldImg" idx="2"/>
          </p:nvPr>
        </p:nvSpPr>
        <p:spPr>
          <a:xfrm>
            <a:off x="406400" y="698500"/>
            <a:ext cx="6197600" cy="3486150"/>
          </a:xfrm>
          <a:prstGeom prst="rect">
            <a:avLst/>
          </a:prstGeom>
          <a:noFill/>
          <a:ln w="12700">
            <a:solidFill>
              <a:prstClr val="black"/>
            </a:solidFill>
          </a:ln>
        </p:spPr>
        <p:txBody>
          <a:bodyPr vert="horz" lIns="92226" tIns="46113" rIns="92226" bIns="46113" rtlCol="0" anchor="ctr"/>
          <a:lstStyle/>
          <a:p>
            <a:endParaRPr lang="en-US" dirty="0"/>
          </a:p>
        </p:txBody>
      </p:sp>
      <p:sp>
        <p:nvSpPr>
          <p:cNvPr id="5" name="Notes Placeholder 4"/>
          <p:cNvSpPr>
            <a:spLocks noGrp="1"/>
          </p:cNvSpPr>
          <p:nvPr>
            <p:ph type="body" sz="quarter" idx="3"/>
          </p:nvPr>
        </p:nvSpPr>
        <p:spPr>
          <a:xfrm>
            <a:off x="701681" y="4416111"/>
            <a:ext cx="5607038" cy="4182419"/>
          </a:xfrm>
          <a:prstGeom prst="rect">
            <a:avLst/>
          </a:prstGeom>
        </p:spPr>
        <p:txBody>
          <a:bodyPr vert="horz" lIns="92226" tIns="46113" rIns="92226" bIns="461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0621"/>
            <a:ext cx="3037413" cy="464180"/>
          </a:xfrm>
          <a:prstGeom prst="rect">
            <a:avLst/>
          </a:prstGeom>
        </p:spPr>
        <p:txBody>
          <a:bodyPr vert="horz" lIns="92226" tIns="46113" rIns="92226" bIns="4611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1386" y="8830621"/>
            <a:ext cx="3037413" cy="464180"/>
          </a:xfrm>
          <a:prstGeom prst="rect">
            <a:avLst/>
          </a:prstGeom>
        </p:spPr>
        <p:txBody>
          <a:bodyPr vert="horz" lIns="92226" tIns="46113" rIns="92226" bIns="46113" rtlCol="0" anchor="b"/>
          <a:lstStyle>
            <a:lvl1pPr algn="r">
              <a:defRPr sz="1200"/>
            </a:lvl1pPr>
          </a:lstStyle>
          <a:p>
            <a:fld id="{8D8249B3-8183-4C32-AA44-5F57FD78BC8C}" type="slidenum">
              <a:rPr lang="en-US" smtClean="0"/>
              <a:t>‹#›</a:t>
            </a:fld>
            <a:endParaRPr lang="en-US" dirty="0"/>
          </a:p>
        </p:txBody>
      </p:sp>
    </p:spTree>
    <p:extLst>
      <p:ext uri="{BB962C8B-B14F-4D97-AF65-F5344CB8AC3E}">
        <p14:creationId xmlns:p14="http://schemas.microsoft.com/office/powerpoint/2010/main" val="22637068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79A36-EB38-B189-65EB-01C2134E94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0F06B6-BFA8-DADB-6009-E64CF2EB13D2}"/>
              </a:ext>
            </a:extLst>
          </p:cNvPr>
          <p:cNvSpPr>
            <a:spLocks noGrp="1" noRot="1" noChangeAspect="1"/>
          </p:cNvSpPr>
          <p:nvPr>
            <p:ph type="sldImg"/>
          </p:nvPr>
        </p:nvSpPr>
        <p:spPr>
          <a:xfrm>
            <a:off x="406400" y="698500"/>
            <a:ext cx="6197600" cy="3486150"/>
          </a:xfrm>
        </p:spPr>
      </p:sp>
      <p:sp>
        <p:nvSpPr>
          <p:cNvPr id="3" name="Notes Placeholder 2">
            <a:extLst>
              <a:ext uri="{FF2B5EF4-FFF2-40B4-BE49-F238E27FC236}">
                <a16:creationId xmlns:a16="http://schemas.microsoft.com/office/drawing/2014/main" id="{78161B79-F775-EDCA-A027-BEA270C363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A3E843-13B4-B04B-2C4C-5DC292B8AE8F}"/>
              </a:ext>
            </a:extLst>
          </p:cNvPr>
          <p:cNvSpPr>
            <a:spLocks noGrp="1"/>
          </p:cNvSpPr>
          <p:nvPr>
            <p:ph type="sldNum" sz="quarter" idx="10"/>
          </p:nvPr>
        </p:nvSpPr>
        <p:spPr/>
        <p:txBody>
          <a:bodyPr/>
          <a:lstStyle/>
          <a:p>
            <a:fld id="{8D8249B3-8183-4C32-AA44-5F57FD78BC8C}" type="slidenum">
              <a:rPr lang="en-US" smtClean="0"/>
              <a:t>1</a:t>
            </a:fld>
            <a:endParaRPr lang="en-US" dirty="0"/>
          </a:p>
        </p:txBody>
      </p:sp>
    </p:spTree>
    <p:extLst>
      <p:ext uri="{BB962C8B-B14F-4D97-AF65-F5344CB8AC3E}">
        <p14:creationId xmlns:p14="http://schemas.microsoft.com/office/powerpoint/2010/main" val="2616882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0E294034-FFE6-4757-A935-B3776964DF9D}" type="slidenum">
              <a:rPr lang="en-US" altLang="en-US" smtClean="0"/>
              <a:pPr>
                <a:defRPr/>
              </a:pPr>
              <a:t>‹#›</a:t>
            </a:fld>
            <a:endParaRPr lang="en-US" altLang="en-US" dirty="0"/>
          </a:p>
        </p:txBody>
      </p:sp>
    </p:spTree>
    <p:extLst>
      <p:ext uri="{BB962C8B-B14F-4D97-AF65-F5344CB8AC3E}">
        <p14:creationId xmlns:p14="http://schemas.microsoft.com/office/powerpoint/2010/main" val="712462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7377A470-133D-4D70-AB0E-B684EC6A5E69}" type="slidenum">
              <a:rPr lang="en-US" altLang="en-US" smtClean="0"/>
              <a:pPr>
                <a:defRPr/>
              </a:pPr>
              <a:t>‹#›</a:t>
            </a:fld>
            <a:endParaRPr lang="en-US" altLang="en-US" dirty="0"/>
          </a:p>
        </p:txBody>
      </p:sp>
    </p:spTree>
    <p:extLst>
      <p:ext uri="{BB962C8B-B14F-4D97-AF65-F5344CB8AC3E}">
        <p14:creationId xmlns:p14="http://schemas.microsoft.com/office/powerpoint/2010/main" val="1766794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2EF8903D-2CBA-4590-82B7-33A7B7E64A9C}" type="slidenum">
              <a:rPr lang="en-US" altLang="en-US" smtClean="0"/>
              <a:pPr>
                <a:defRPr/>
              </a:pPr>
              <a:t>‹#›</a:t>
            </a:fld>
            <a:endParaRPr lang="en-US" altLang="en-US" dirty="0"/>
          </a:p>
        </p:txBody>
      </p:sp>
    </p:spTree>
    <p:extLst>
      <p:ext uri="{BB962C8B-B14F-4D97-AF65-F5344CB8AC3E}">
        <p14:creationId xmlns:p14="http://schemas.microsoft.com/office/powerpoint/2010/main" val="4281977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02DCB79F-504D-4FCC-AFF9-DAE4EFB363F3}" type="slidenum">
              <a:rPr lang="en-US" altLang="en-US" smtClean="0"/>
              <a:pPr>
                <a:defRPr/>
              </a:pPr>
              <a:t>‹#›</a:t>
            </a:fld>
            <a:endParaRPr lang="en-US" altLang="en-US" dirty="0"/>
          </a:p>
        </p:txBody>
      </p:sp>
    </p:spTree>
    <p:extLst>
      <p:ext uri="{BB962C8B-B14F-4D97-AF65-F5344CB8AC3E}">
        <p14:creationId xmlns:p14="http://schemas.microsoft.com/office/powerpoint/2010/main" val="3498354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7ACDAB66-14D6-49BB-BCA9-60DE7AE30FB5}" type="slidenum">
              <a:rPr lang="en-US" altLang="en-US" smtClean="0"/>
              <a:pPr>
                <a:defRPr/>
              </a:pPr>
              <a:t>‹#›</a:t>
            </a:fld>
            <a:endParaRPr lang="en-US" altLang="en-US" dirty="0"/>
          </a:p>
        </p:txBody>
      </p:sp>
    </p:spTree>
    <p:extLst>
      <p:ext uri="{BB962C8B-B14F-4D97-AF65-F5344CB8AC3E}">
        <p14:creationId xmlns:p14="http://schemas.microsoft.com/office/powerpoint/2010/main" val="2611720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2C7149F1-ED35-428C-80BF-251A8A972A3B}" type="slidenum">
              <a:rPr lang="en-US" altLang="en-US" smtClean="0"/>
              <a:pPr>
                <a:defRPr/>
              </a:pPr>
              <a:t>‹#›</a:t>
            </a:fld>
            <a:endParaRPr lang="en-US" altLang="en-US" dirty="0"/>
          </a:p>
        </p:txBody>
      </p:sp>
    </p:spTree>
    <p:extLst>
      <p:ext uri="{BB962C8B-B14F-4D97-AF65-F5344CB8AC3E}">
        <p14:creationId xmlns:p14="http://schemas.microsoft.com/office/powerpoint/2010/main" val="3261850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endParaRPr lang="en-US" altLang="en-US" dirty="0"/>
          </a:p>
        </p:txBody>
      </p:sp>
      <p:sp>
        <p:nvSpPr>
          <p:cNvPr id="8" name="Footer Placeholder 7"/>
          <p:cNvSpPr>
            <a:spLocks noGrp="1"/>
          </p:cNvSpPr>
          <p:nvPr>
            <p:ph type="ftr" sz="quarter" idx="11"/>
          </p:nvPr>
        </p:nvSpPr>
        <p:spPr/>
        <p:txBody>
          <a:bodyPr/>
          <a:lstStyle/>
          <a:p>
            <a:pPr>
              <a:defRPr/>
            </a:pPr>
            <a:endParaRPr lang="en-US" altLang="en-US" dirty="0"/>
          </a:p>
        </p:txBody>
      </p:sp>
      <p:sp>
        <p:nvSpPr>
          <p:cNvPr id="9" name="Slide Number Placeholder 8"/>
          <p:cNvSpPr>
            <a:spLocks noGrp="1"/>
          </p:cNvSpPr>
          <p:nvPr>
            <p:ph type="sldNum" sz="quarter" idx="12"/>
          </p:nvPr>
        </p:nvSpPr>
        <p:spPr/>
        <p:txBody>
          <a:bodyPr/>
          <a:lstStyle/>
          <a:p>
            <a:pPr>
              <a:defRPr/>
            </a:pPr>
            <a:fld id="{015DD548-FA3A-4E3D-B922-DF8181FEF4EA}" type="slidenum">
              <a:rPr lang="en-US" altLang="en-US" smtClean="0"/>
              <a:pPr>
                <a:defRPr/>
              </a:pPr>
              <a:t>‹#›</a:t>
            </a:fld>
            <a:endParaRPr lang="en-US" altLang="en-US" dirty="0"/>
          </a:p>
        </p:txBody>
      </p:sp>
    </p:spTree>
    <p:extLst>
      <p:ext uri="{BB962C8B-B14F-4D97-AF65-F5344CB8AC3E}">
        <p14:creationId xmlns:p14="http://schemas.microsoft.com/office/powerpoint/2010/main" val="3045589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altLang="en-US" dirty="0"/>
          </a:p>
        </p:txBody>
      </p:sp>
      <p:sp>
        <p:nvSpPr>
          <p:cNvPr id="4" name="Footer Placeholder 3"/>
          <p:cNvSpPr>
            <a:spLocks noGrp="1"/>
          </p:cNvSpPr>
          <p:nvPr>
            <p:ph type="ftr" sz="quarter" idx="11"/>
          </p:nvPr>
        </p:nvSpPr>
        <p:spPr/>
        <p:txBody>
          <a:bodyPr/>
          <a:lstStyle/>
          <a:p>
            <a:pPr>
              <a:defRPr/>
            </a:pPr>
            <a:endParaRPr lang="en-US" altLang="en-US" dirty="0"/>
          </a:p>
        </p:txBody>
      </p:sp>
      <p:sp>
        <p:nvSpPr>
          <p:cNvPr id="5" name="Slide Number Placeholder 4"/>
          <p:cNvSpPr>
            <a:spLocks noGrp="1"/>
          </p:cNvSpPr>
          <p:nvPr>
            <p:ph type="sldNum" sz="quarter" idx="12"/>
          </p:nvPr>
        </p:nvSpPr>
        <p:spPr/>
        <p:txBody>
          <a:bodyPr/>
          <a:lstStyle/>
          <a:p>
            <a:pPr>
              <a:defRPr/>
            </a:pPr>
            <a:fld id="{DA22B7EA-C23E-4555-9A29-30B3DDA0AA10}" type="slidenum">
              <a:rPr lang="en-US" altLang="en-US" smtClean="0"/>
              <a:pPr>
                <a:defRPr/>
              </a:pPr>
              <a:t>‹#›</a:t>
            </a:fld>
            <a:endParaRPr lang="en-US" altLang="en-US" dirty="0"/>
          </a:p>
        </p:txBody>
      </p:sp>
    </p:spTree>
    <p:extLst>
      <p:ext uri="{BB962C8B-B14F-4D97-AF65-F5344CB8AC3E}">
        <p14:creationId xmlns:p14="http://schemas.microsoft.com/office/powerpoint/2010/main" val="1677682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en-US" dirty="0"/>
          </a:p>
        </p:txBody>
      </p:sp>
      <p:sp>
        <p:nvSpPr>
          <p:cNvPr id="3" name="Footer Placeholder 2"/>
          <p:cNvSpPr>
            <a:spLocks noGrp="1"/>
          </p:cNvSpPr>
          <p:nvPr>
            <p:ph type="ftr" sz="quarter" idx="11"/>
          </p:nvPr>
        </p:nvSpPr>
        <p:spPr/>
        <p:txBody>
          <a:bodyPr/>
          <a:lstStyle/>
          <a:p>
            <a:pPr>
              <a:defRPr/>
            </a:pPr>
            <a:endParaRPr lang="en-US" altLang="en-US" dirty="0"/>
          </a:p>
        </p:txBody>
      </p:sp>
      <p:sp>
        <p:nvSpPr>
          <p:cNvPr id="4" name="Slide Number Placeholder 3"/>
          <p:cNvSpPr>
            <a:spLocks noGrp="1"/>
          </p:cNvSpPr>
          <p:nvPr>
            <p:ph type="sldNum" sz="quarter" idx="12"/>
          </p:nvPr>
        </p:nvSpPr>
        <p:spPr/>
        <p:txBody>
          <a:bodyPr/>
          <a:lstStyle/>
          <a:p>
            <a:pPr>
              <a:defRPr/>
            </a:pPr>
            <a:fld id="{A72BBCAF-AC5A-485C-96D5-864A783FF91E}" type="slidenum">
              <a:rPr lang="en-US" altLang="en-US" smtClean="0"/>
              <a:pPr>
                <a:defRPr/>
              </a:pPr>
              <a:t>‹#›</a:t>
            </a:fld>
            <a:endParaRPr lang="en-US" altLang="en-US" dirty="0"/>
          </a:p>
        </p:txBody>
      </p:sp>
    </p:spTree>
    <p:extLst>
      <p:ext uri="{BB962C8B-B14F-4D97-AF65-F5344CB8AC3E}">
        <p14:creationId xmlns:p14="http://schemas.microsoft.com/office/powerpoint/2010/main" val="2390825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906BB6EF-ED29-407A-8408-08B872E85CD8}" type="slidenum">
              <a:rPr lang="en-US" altLang="en-US" smtClean="0"/>
              <a:pPr>
                <a:defRPr/>
              </a:pPr>
              <a:t>‹#›</a:t>
            </a:fld>
            <a:endParaRPr lang="en-US" altLang="en-US" dirty="0"/>
          </a:p>
        </p:txBody>
      </p:sp>
    </p:spTree>
    <p:extLst>
      <p:ext uri="{BB962C8B-B14F-4D97-AF65-F5344CB8AC3E}">
        <p14:creationId xmlns:p14="http://schemas.microsoft.com/office/powerpoint/2010/main" val="159100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57D13340-7F12-4CF7-86C5-CD24B1A11B40}" type="slidenum">
              <a:rPr lang="en-US" altLang="en-US" smtClean="0"/>
              <a:pPr>
                <a:defRPr/>
              </a:pPr>
              <a:t>‹#›</a:t>
            </a:fld>
            <a:endParaRPr lang="en-US" altLang="en-US" dirty="0"/>
          </a:p>
        </p:txBody>
      </p:sp>
    </p:spTree>
    <p:extLst>
      <p:ext uri="{BB962C8B-B14F-4D97-AF65-F5344CB8AC3E}">
        <p14:creationId xmlns:p14="http://schemas.microsoft.com/office/powerpoint/2010/main" val="2350378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463EC6E5-C8BD-4DDE-B18B-498ED4F7717D}" type="slidenum">
              <a:rPr lang="en-US" altLang="en-US" smtClean="0"/>
              <a:pPr>
                <a:defRPr/>
              </a:pPr>
              <a:t>‹#›</a:t>
            </a:fld>
            <a:endParaRPr lang="en-US" altLang="en-US" dirty="0"/>
          </a:p>
        </p:txBody>
      </p:sp>
    </p:spTree>
    <p:extLst>
      <p:ext uri="{BB962C8B-B14F-4D97-AF65-F5344CB8AC3E}">
        <p14:creationId xmlns:p14="http://schemas.microsoft.com/office/powerpoint/2010/main" val="19897594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https://chandra.harvard.edu/photo/2026/a202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8BBC9C1-BF91-3552-187A-618195187209}"/>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5D134513-2889-F1C6-730E-BF3C9CBB822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18305" y="212623"/>
            <a:ext cx="4425696" cy="4408273"/>
          </a:xfrm>
          <a:prstGeom prst="rect">
            <a:avLst/>
          </a:prstGeom>
        </p:spPr>
      </p:pic>
      <p:sp>
        <p:nvSpPr>
          <p:cNvPr id="32" name="Rectangle 31">
            <a:extLst>
              <a:ext uri="{FF2B5EF4-FFF2-40B4-BE49-F238E27FC236}">
                <a16:creationId xmlns:a16="http://schemas.microsoft.com/office/drawing/2014/main" id="{B559BC6C-A05D-CA99-955C-0D38206D2737}"/>
              </a:ext>
            </a:extLst>
          </p:cNvPr>
          <p:cNvSpPr/>
          <p:nvPr/>
        </p:nvSpPr>
        <p:spPr>
          <a:xfrm>
            <a:off x="0" y="10902"/>
            <a:ext cx="9144000" cy="650771"/>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0" name="Text Box 65">
            <a:extLst>
              <a:ext uri="{FF2B5EF4-FFF2-40B4-BE49-F238E27FC236}">
                <a16:creationId xmlns:a16="http://schemas.microsoft.com/office/drawing/2014/main" id="{4B84A185-BBFD-928D-BBD0-6BC7D1EDF03C}"/>
              </a:ext>
            </a:extLst>
          </p:cNvPr>
          <p:cNvSpPr txBox="1">
            <a:spLocks noChangeArrowheads="1"/>
          </p:cNvSpPr>
          <p:nvPr/>
        </p:nvSpPr>
        <p:spPr bwMode="auto">
          <a:xfrm>
            <a:off x="533006" y="905484"/>
            <a:ext cx="3267453" cy="500137"/>
          </a:xfrm>
          <a:prstGeom prst="rect">
            <a:avLst/>
          </a:prstGeom>
          <a:noFill/>
          <a:ln w="9525">
            <a:noFill/>
            <a:miter lim="800000"/>
            <a:headEnd/>
            <a:tailEnd/>
          </a:ln>
        </p:spPr>
        <p:txBody>
          <a:bodyPr wrap="square" lIns="68580" tIns="34290" rIns="68580" bIns="34290" anchor="t">
            <a:spAutoFit/>
          </a:bodyPr>
          <a:lstStyle/>
          <a:p>
            <a:pPr algn="ctr"/>
            <a:r>
              <a:rPr lang="en-US" sz="1400" dirty="0">
                <a:solidFill>
                  <a:srgbClr val="0031A0"/>
                </a:solidFill>
                <a:latin typeface="Arial"/>
                <a:ea typeface="MS Mincho"/>
                <a:cs typeface="Arial"/>
              </a:rPr>
              <a:t>Galaxy Cluster Relaxed Now, but was Wild in the Past</a:t>
            </a:r>
          </a:p>
        </p:txBody>
      </p:sp>
      <p:sp>
        <p:nvSpPr>
          <p:cNvPr id="12" name="Rectangle 2">
            <a:extLst>
              <a:ext uri="{FF2B5EF4-FFF2-40B4-BE49-F238E27FC236}">
                <a16:creationId xmlns:a16="http://schemas.microsoft.com/office/drawing/2014/main" id="{328F2E23-5507-66CB-1ED7-D63DFA3D0C42}"/>
              </a:ext>
            </a:extLst>
          </p:cNvPr>
          <p:cNvSpPr>
            <a:spLocks noGrp="1" noChangeArrowheads="1"/>
          </p:cNvSpPr>
          <p:nvPr>
            <p:ph type="title"/>
          </p:nvPr>
        </p:nvSpPr>
        <p:spPr>
          <a:xfrm>
            <a:off x="130185" y="175390"/>
            <a:ext cx="5829300" cy="571500"/>
          </a:xfrm>
        </p:spPr>
        <p:txBody>
          <a:bodyPr>
            <a:normAutofit/>
          </a:bodyPr>
          <a:lstStyle/>
          <a:p>
            <a:pPr algn="l"/>
            <a:r>
              <a:rPr lang="en-US" altLang="en-US" sz="1500" dirty="0">
                <a:solidFill>
                  <a:schemeClr val="bg1"/>
                </a:solidFill>
                <a:latin typeface="Arial"/>
                <a:ea typeface="+mj-lt"/>
                <a:cs typeface="Arial"/>
              </a:rPr>
              <a:t>CHANDRA SCIENCE HIGHLIGHT: May 2026</a:t>
            </a:r>
            <a:endParaRPr lang="en-US" sz="1500" dirty="0">
              <a:solidFill>
                <a:schemeClr val="bg1"/>
              </a:solidFill>
              <a:latin typeface="Arial"/>
              <a:cs typeface="Arial"/>
            </a:endParaRPr>
          </a:p>
        </p:txBody>
      </p:sp>
      <p:sp>
        <p:nvSpPr>
          <p:cNvPr id="13" name="Rectangle 155">
            <a:extLst>
              <a:ext uri="{FF2B5EF4-FFF2-40B4-BE49-F238E27FC236}">
                <a16:creationId xmlns:a16="http://schemas.microsoft.com/office/drawing/2014/main" id="{E54C7E85-A193-C3B8-71B1-A863BEAC64F1}"/>
              </a:ext>
            </a:extLst>
          </p:cNvPr>
          <p:cNvSpPr>
            <a:spLocks noChangeArrowheads="1"/>
          </p:cNvSpPr>
          <p:nvPr/>
        </p:nvSpPr>
        <p:spPr bwMode="auto">
          <a:xfrm>
            <a:off x="4931410" y="4392513"/>
            <a:ext cx="2686050" cy="285750"/>
          </a:xfrm>
          <a:prstGeom prst="rect">
            <a:avLst/>
          </a:prstGeom>
          <a:noFill/>
          <a:ln w="9525">
            <a:noFill/>
            <a:miter lim="800000"/>
            <a:headEnd/>
            <a:tailEnd/>
          </a:ln>
        </p:spPr>
        <p:txBody>
          <a:bodyPr wrap="none" anchor="ctr"/>
          <a:lstStyle/>
          <a:p>
            <a:endParaRPr lang="en-US" sz="1200" dirty="0"/>
          </a:p>
        </p:txBody>
      </p:sp>
      <p:sp>
        <p:nvSpPr>
          <p:cNvPr id="15" name="TextBox 14">
            <a:extLst>
              <a:ext uri="{FF2B5EF4-FFF2-40B4-BE49-F238E27FC236}">
                <a16:creationId xmlns:a16="http://schemas.microsoft.com/office/drawing/2014/main" id="{3FC4A485-5C4A-0A57-D0B6-1AB6FEFDB671}"/>
              </a:ext>
            </a:extLst>
          </p:cNvPr>
          <p:cNvSpPr txBox="1"/>
          <p:nvPr/>
        </p:nvSpPr>
        <p:spPr>
          <a:xfrm>
            <a:off x="105538" y="4919718"/>
            <a:ext cx="3756631" cy="161583"/>
          </a:xfrm>
          <a:prstGeom prst="rect">
            <a:avLst/>
          </a:prstGeom>
          <a:noFill/>
        </p:spPr>
        <p:txBody>
          <a:bodyPr wrap="square" lIns="68580" tIns="34290" rIns="68580" bIns="34290" rtlCol="0" anchor="t">
            <a:spAutoFit/>
          </a:bodyPr>
          <a:lstStyle/>
          <a:p>
            <a:r>
              <a:rPr lang="en-US" sz="600" i="1" dirty="0">
                <a:solidFill>
                  <a:schemeClr val="bg1">
                    <a:lumMod val="50000"/>
                  </a:schemeClr>
                </a:solidFill>
                <a:latin typeface="Arial"/>
                <a:ea typeface="Calibri"/>
                <a:cs typeface="Arial"/>
              </a:rPr>
              <a:t>The Chandra X-ray Center is operated for NASA by the Smithsonian Astrophysical Observatory</a:t>
            </a:r>
            <a:r>
              <a:rPr lang="en-US" sz="600" i="1" dirty="0">
                <a:solidFill>
                  <a:schemeClr val="bg1">
                    <a:lumMod val="50000"/>
                  </a:schemeClr>
                </a:solidFill>
                <a:latin typeface="Arial"/>
                <a:cs typeface="Arial"/>
              </a:rPr>
              <a:t> </a:t>
            </a:r>
            <a:endParaRPr lang="en-US" sz="600" dirty="0">
              <a:solidFill>
                <a:schemeClr val="bg1">
                  <a:lumMod val="50000"/>
                </a:schemeClr>
              </a:solidFill>
              <a:cs typeface="Times New Roman"/>
            </a:endParaRPr>
          </a:p>
        </p:txBody>
      </p:sp>
      <p:sp>
        <p:nvSpPr>
          <p:cNvPr id="18" name="Text Placeholder 2">
            <a:extLst>
              <a:ext uri="{FF2B5EF4-FFF2-40B4-BE49-F238E27FC236}">
                <a16:creationId xmlns:a16="http://schemas.microsoft.com/office/drawing/2014/main" id="{B3F4FE9B-586B-84DE-A9C3-9F35F047C074}"/>
              </a:ext>
            </a:extLst>
          </p:cNvPr>
          <p:cNvSpPr>
            <a:spLocks noGrp="1"/>
          </p:cNvSpPr>
          <p:nvPr/>
        </p:nvSpPr>
        <p:spPr>
          <a:xfrm>
            <a:off x="494466" y="1343105"/>
            <a:ext cx="3581064" cy="3628556"/>
          </a:xfrm>
          <a:prstGeom prst="rect">
            <a:avLst/>
          </a:prstGeom>
        </p:spPr>
        <p:txBody>
          <a:bodyPr wrap="square" lIns="0" tIns="0" rIns="0" bIns="0" numCol="1" spcCol="274320" anchor="t">
            <a:noAutofit/>
          </a:bodyPr>
          <a:lstStyle>
            <a:lvl1pPr marL="0" indent="0" algn="l" defTabSz="685783" rtl="0" eaLnBrk="1" latinLnBrk="0" hangingPunct="1">
              <a:lnSpc>
                <a:spcPct val="100000"/>
              </a:lnSpc>
              <a:spcBef>
                <a:spcPts val="750"/>
              </a:spcBef>
              <a:buFont typeface="Arial" panose="020B0604020202020204" pitchFamily="34" charset="0"/>
              <a:buNone/>
              <a:defRPr sz="1050" b="0" kern="1200">
                <a:solidFill>
                  <a:schemeClr val="tx1"/>
                </a:solidFill>
                <a:latin typeface="+mn-lt"/>
                <a:ea typeface="+mn-ea"/>
                <a:cs typeface="Arial" panose="020B0604020202020204" pitchFamily="34" charset="0"/>
              </a:defRPr>
            </a:lvl1pPr>
            <a:lvl2pPr marL="514337" indent="-171446" algn="l" defTabSz="685783"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28" indent="-171446" algn="l" defTabSz="685783"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20"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12"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spcBef>
                <a:spcPct val="0"/>
              </a:spcBef>
            </a:pPr>
            <a:endParaRPr lang="en-US" sz="1400" dirty="0">
              <a:solidFill>
                <a:srgbClr val="0031A0"/>
              </a:solidFill>
              <a:latin typeface="Arial"/>
              <a:ea typeface="MS Mincho"/>
              <a:cs typeface="Arial"/>
            </a:endParaRPr>
          </a:p>
          <a:p>
            <a:pPr marL="128588" indent="-128588">
              <a:spcBef>
                <a:spcPts val="0"/>
              </a:spcBef>
              <a:spcAft>
                <a:spcPts val="0"/>
              </a:spcAft>
              <a:buFont typeface="Arial,Sans-Serif"/>
              <a:buChar char="•"/>
            </a:pPr>
            <a:r>
              <a:rPr lang="en-US" sz="900" dirty="0">
                <a:latin typeface="Arial"/>
                <a:cs typeface="Arial"/>
              </a:rPr>
              <a:t>New data from NASA’s Chandra X-ray Observatory suggests an event-filled past for the galaxy cluster Abell 2029.</a:t>
            </a:r>
          </a:p>
          <a:p>
            <a:pPr marL="128588" indent="-128588">
              <a:spcBef>
                <a:spcPts val="0"/>
              </a:spcBef>
              <a:spcAft>
                <a:spcPts val="0"/>
              </a:spcAft>
              <a:buFont typeface="Arial,Sans-Serif"/>
              <a:buChar char="•"/>
            </a:pPr>
            <a:endParaRPr lang="en-US" sz="900" dirty="0">
              <a:latin typeface="Arial"/>
              <a:cs typeface="Arial"/>
            </a:endParaRPr>
          </a:p>
          <a:p>
            <a:pPr marL="128588" indent="-128588">
              <a:spcBef>
                <a:spcPts val="0"/>
              </a:spcBef>
              <a:spcAft>
                <a:spcPts val="0"/>
              </a:spcAft>
              <a:buFont typeface="Arial,Sans-Serif"/>
              <a:buChar char="•"/>
            </a:pPr>
            <a:r>
              <a:rPr lang="en-US" sz="900" dirty="0">
                <a:latin typeface="Arial"/>
                <a:cs typeface="Arial"/>
              </a:rPr>
              <a:t>Known as one of the most relaxed clusters in the universe, the X-rays reveal evidence for a collision with a smaller cluster about four billion years ago.</a:t>
            </a:r>
          </a:p>
          <a:p>
            <a:pPr marL="128588" indent="-128588">
              <a:spcBef>
                <a:spcPts val="0"/>
              </a:spcBef>
              <a:spcAft>
                <a:spcPts val="0"/>
              </a:spcAft>
              <a:buFont typeface="Arial,Sans-Serif"/>
              <a:buChar char="•"/>
            </a:pPr>
            <a:endParaRPr lang="en-US" sz="900" dirty="0">
              <a:latin typeface="Arial"/>
              <a:cs typeface="Arial"/>
            </a:endParaRPr>
          </a:p>
          <a:p>
            <a:pPr marL="128588" indent="-128588">
              <a:spcBef>
                <a:spcPts val="0"/>
              </a:spcBef>
              <a:spcAft>
                <a:spcPts val="0"/>
              </a:spcAft>
              <a:buFont typeface="Arial,Sans-Serif"/>
              <a:buChar char="•"/>
            </a:pPr>
            <a:r>
              <a:rPr lang="en-US" sz="900" dirty="0">
                <a:latin typeface="Arial"/>
                <a:cs typeface="Arial"/>
              </a:rPr>
              <a:t>A sloshing spiral structure was formed when the smaller cluster made its first pass through Abell 2029, pulling its gas sideways.</a:t>
            </a:r>
          </a:p>
          <a:p>
            <a:pPr marL="128588" indent="-128588">
              <a:spcBef>
                <a:spcPts val="0"/>
              </a:spcBef>
              <a:spcAft>
                <a:spcPts val="0"/>
              </a:spcAft>
              <a:buFont typeface="Arial,Sans-Serif"/>
              <a:buChar char="•"/>
            </a:pPr>
            <a:endParaRPr lang="en-US" sz="900" dirty="0">
              <a:latin typeface="Arial"/>
              <a:cs typeface="Arial"/>
            </a:endParaRPr>
          </a:p>
          <a:p>
            <a:pPr marL="128588" indent="-128588">
              <a:spcBef>
                <a:spcPts val="0"/>
              </a:spcBef>
              <a:spcAft>
                <a:spcPts val="0"/>
              </a:spcAft>
              <a:buFont typeface="Arial,Sans-Serif"/>
              <a:buChar char="•"/>
            </a:pPr>
            <a:r>
              <a:rPr lang="en-US" sz="900" dirty="0">
                <a:latin typeface="Arial"/>
                <a:cs typeface="Arial"/>
              </a:rPr>
              <a:t>Galaxy clusters are the largest structures in the Universe held together by gravity and are bellwethers for cosmic growth.</a:t>
            </a:r>
          </a:p>
          <a:p>
            <a:pPr marL="128588" indent="-128588">
              <a:spcBef>
                <a:spcPts val="0"/>
              </a:spcBef>
              <a:spcAft>
                <a:spcPts val="0"/>
              </a:spcAft>
              <a:buFont typeface="Arial,Sans-Serif"/>
              <a:buChar char="•"/>
            </a:pPr>
            <a:endParaRPr lang="en-US" sz="900" dirty="0">
              <a:latin typeface="Arial"/>
              <a:cs typeface="Arial"/>
            </a:endParaRPr>
          </a:p>
          <a:p>
            <a:pPr>
              <a:spcBef>
                <a:spcPct val="0"/>
              </a:spcBef>
            </a:pPr>
            <a:r>
              <a:rPr lang="en-US" sz="900" b="1" dirty="0">
                <a:latin typeface="Arial"/>
                <a:cs typeface="Arial"/>
              </a:rPr>
              <a:t>Distance estimate</a:t>
            </a:r>
            <a:r>
              <a:rPr lang="en-US" sz="900" dirty="0">
                <a:latin typeface="Arial"/>
                <a:cs typeface="Arial"/>
              </a:rPr>
              <a:t>: 1.0 billion light-years from Earth</a:t>
            </a:r>
          </a:p>
          <a:p>
            <a:pPr>
              <a:spcBef>
                <a:spcPct val="0"/>
              </a:spcBef>
            </a:pPr>
            <a:r>
              <a:rPr lang="en-US" sz="900" b="1" dirty="0">
                <a:latin typeface="Arial"/>
                <a:cs typeface="Arial"/>
              </a:rPr>
              <a:t>Credit</a:t>
            </a:r>
            <a:r>
              <a:rPr lang="en-US" sz="900" dirty="0">
                <a:latin typeface="Arial"/>
                <a:cs typeface="Arial"/>
              </a:rPr>
              <a:t>: X-ray: NASA/CXC/CfA/C. Watson et al.; Optical: </a:t>
            </a:r>
            <a:r>
              <a:rPr lang="en-US" sz="900" dirty="0" err="1">
                <a:latin typeface="Arial"/>
                <a:cs typeface="Arial"/>
              </a:rPr>
              <a:t>PanSTARRS</a:t>
            </a:r>
            <a:r>
              <a:rPr lang="en-US" sz="900" dirty="0">
                <a:latin typeface="Arial"/>
                <a:cs typeface="Arial"/>
              </a:rPr>
              <a:t>; Image Processing: NASA/CXC/SAO/N. Wolk and P. Edmonds</a:t>
            </a:r>
          </a:p>
          <a:p>
            <a:pPr>
              <a:spcBef>
                <a:spcPct val="0"/>
              </a:spcBef>
            </a:pPr>
            <a:r>
              <a:rPr lang="en-US" sz="900" b="1" dirty="0">
                <a:latin typeface="Arial"/>
                <a:cs typeface="Arial"/>
              </a:rPr>
              <a:t>Instrument</a:t>
            </a:r>
            <a:r>
              <a:rPr lang="en-US" sz="900" dirty="0">
                <a:latin typeface="Arial"/>
                <a:cs typeface="Arial"/>
              </a:rPr>
              <a:t>: ACIS</a:t>
            </a:r>
          </a:p>
          <a:p>
            <a:pPr>
              <a:spcBef>
                <a:spcPct val="0"/>
              </a:spcBef>
            </a:pPr>
            <a:r>
              <a:rPr lang="en-US" sz="900" b="1" dirty="0">
                <a:latin typeface="Arial"/>
                <a:cs typeface="Arial"/>
              </a:rPr>
              <a:t>Reference</a:t>
            </a:r>
            <a:r>
              <a:rPr lang="en-US" sz="900" dirty="0">
                <a:latin typeface="Arial"/>
                <a:cs typeface="Arial"/>
              </a:rPr>
              <a:t>: Watson, C.B., et al., 2026, ApJ, 996, 106.</a:t>
            </a:r>
          </a:p>
          <a:p>
            <a:pPr>
              <a:spcBef>
                <a:spcPct val="0"/>
              </a:spcBef>
            </a:pPr>
            <a:endParaRPr lang="en-US" sz="900" b="1" dirty="0">
              <a:latin typeface="Arial"/>
              <a:cs typeface="Arial"/>
            </a:endParaRPr>
          </a:p>
          <a:p>
            <a:pPr>
              <a:spcBef>
                <a:spcPct val="0"/>
              </a:spcBef>
            </a:pPr>
            <a:r>
              <a:rPr lang="en-US" sz="900" b="1" dirty="0">
                <a:latin typeface="Arial"/>
                <a:cs typeface="Arial"/>
              </a:rPr>
              <a:t>More information</a:t>
            </a:r>
            <a:r>
              <a:rPr lang="en-US" sz="900" dirty="0">
                <a:latin typeface="Arial"/>
                <a:cs typeface="Arial"/>
              </a:rPr>
              <a:t>: The detailed caption and other material are here: </a:t>
            </a:r>
            <a:r>
              <a:rPr lang="en-US" sz="900" dirty="0">
                <a:latin typeface="Arial"/>
                <a:cs typeface="Arial"/>
                <a:hlinkClick r:id="rId4"/>
              </a:rPr>
              <a:t>https://chandra.harvard.edu/photo/2026/a2029/</a:t>
            </a:r>
            <a:r>
              <a:rPr lang="en-US" sz="900" dirty="0">
                <a:latin typeface="Arial"/>
                <a:cs typeface="Arial"/>
              </a:rPr>
              <a:t> </a:t>
            </a:r>
            <a:endParaRPr lang="en-US" sz="900" dirty="0">
              <a:ea typeface="Calibri"/>
              <a:cs typeface="Arial"/>
            </a:endParaRPr>
          </a:p>
        </p:txBody>
      </p:sp>
      <p:pic>
        <p:nvPicPr>
          <p:cNvPr id="19" name="NASA_Insignia-RGB.svg" descr="NASA_Insignia-RGB.svg">
            <a:extLst>
              <a:ext uri="{FF2B5EF4-FFF2-40B4-BE49-F238E27FC236}">
                <a16:creationId xmlns:a16="http://schemas.microsoft.com/office/drawing/2014/main" id="{B532EDF1-1791-64F4-ADE8-15D8F78C944C}"/>
              </a:ext>
            </a:extLst>
          </p:cNvPr>
          <p:cNvPicPr>
            <a:picLocks noChangeAspect="1"/>
          </p:cNvPicPr>
          <p:nvPr/>
        </p:nvPicPr>
        <p:blipFill>
          <a:blip r:embed="rId5"/>
          <a:stretch>
            <a:fillRect/>
          </a:stretch>
        </p:blipFill>
        <p:spPr>
          <a:xfrm>
            <a:off x="8456618" y="18672"/>
            <a:ext cx="658597" cy="658684"/>
          </a:xfrm>
          <a:prstGeom prst="rect">
            <a:avLst/>
          </a:prstGeom>
          <a:ln w="12700">
            <a:miter lim="400000"/>
          </a:ln>
        </p:spPr>
      </p:pic>
      <p:sp>
        <p:nvSpPr>
          <p:cNvPr id="22" name="TextBox 21">
            <a:extLst>
              <a:ext uri="{FF2B5EF4-FFF2-40B4-BE49-F238E27FC236}">
                <a16:creationId xmlns:a16="http://schemas.microsoft.com/office/drawing/2014/main" id="{E35735B8-1B9B-17CC-F4EB-E3789697BF34}"/>
              </a:ext>
            </a:extLst>
          </p:cNvPr>
          <p:cNvSpPr txBox="1"/>
          <p:nvPr/>
        </p:nvSpPr>
        <p:spPr>
          <a:xfrm>
            <a:off x="229006" y="182294"/>
            <a:ext cx="1495707" cy="60658"/>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spAutoFit/>
          </a:bodyPr>
          <a:lstStyle>
            <a:lvl1pPr defTabSz="914400">
              <a:lnSpc>
                <a:spcPct val="100000"/>
              </a:lnSpc>
              <a:spcBef>
                <a:spcPts val="0"/>
              </a:spcBef>
              <a:defRPr sz="1600">
                <a:solidFill>
                  <a:srgbClr val="222222"/>
                </a:solidFill>
                <a:latin typeface="Helvetica Now Var Text Medium"/>
                <a:ea typeface="Helvetica Now Var Text Medium"/>
                <a:cs typeface="Helvetica Now Var Text Medium"/>
                <a:sym typeface="Helvetica Now Var Text Medium"/>
              </a:defRPr>
            </a:lvl1pPr>
          </a:lstStyle>
          <a:p>
            <a:r>
              <a:rPr sz="394" b="1" dirty="0">
                <a:solidFill>
                  <a:schemeClr val="bg1"/>
                </a:solidFill>
                <a:latin typeface="+mn-lt"/>
                <a:cs typeface="Arial" panose="020B0604020202020204" pitchFamily="34" charset="0"/>
              </a:rPr>
              <a:t>National Aeronautics a</a:t>
            </a:r>
            <a:r>
              <a:rPr lang="en-US" sz="394" b="1" dirty="0">
                <a:solidFill>
                  <a:schemeClr val="bg1"/>
                </a:solidFill>
                <a:latin typeface="+mn-lt"/>
                <a:cs typeface="Arial" panose="020B0604020202020204" pitchFamily="34" charset="0"/>
              </a:rPr>
              <a:t>n</a:t>
            </a:r>
            <a:r>
              <a:rPr sz="394" b="1" dirty="0">
                <a:solidFill>
                  <a:schemeClr val="bg1"/>
                </a:solidFill>
                <a:latin typeface="+mn-lt"/>
                <a:cs typeface="Arial" panose="020B0604020202020204" pitchFamily="34" charset="0"/>
              </a:rPr>
              <a:t>d Space Administration</a:t>
            </a:r>
          </a:p>
        </p:txBody>
      </p:sp>
      <p:sp>
        <p:nvSpPr>
          <p:cNvPr id="14" name="Rectangle 13">
            <a:extLst>
              <a:ext uri="{FF2B5EF4-FFF2-40B4-BE49-F238E27FC236}">
                <a16:creationId xmlns:a16="http://schemas.microsoft.com/office/drawing/2014/main" id="{E62F4811-6957-9494-12CA-C6D62A9662B4}"/>
              </a:ext>
            </a:extLst>
          </p:cNvPr>
          <p:cNvSpPr/>
          <p:nvPr/>
        </p:nvSpPr>
        <p:spPr>
          <a:xfrm>
            <a:off x="4425696" y="4067694"/>
            <a:ext cx="4718303" cy="74715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19">
            <a:extLst>
              <a:ext uri="{FF2B5EF4-FFF2-40B4-BE49-F238E27FC236}">
                <a16:creationId xmlns:a16="http://schemas.microsoft.com/office/drawing/2014/main" id="{DE60DC57-E3D7-1E2F-BA8D-9BBB8706340B}"/>
              </a:ext>
            </a:extLst>
          </p:cNvPr>
          <p:cNvSpPr txBox="1">
            <a:spLocks noChangeArrowheads="1"/>
          </p:cNvSpPr>
          <p:nvPr/>
        </p:nvSpPr>
        <p:spPr bwMode="auto">
          <a:xfrm>
            <a:off x="4689519" y="4124619"/>
            <a:ext cx="4425696" cy="650178"/>
          </a:xfrm>
          <a:prstGeom prst="rect">
            <a:avLst/>
          </a:prstGeom>
          <a:noFill/>
          <a:ln w="9525">
            <a:noFill/>
            <a:miter lim="800000"/>
            <a:headEnd/>
            <a:tailEnd/>
          </a:ln>
        </p:spPr>
        <p:txBody>
          <a:bodyPr wrap="square" lIns="68580" tIns="34290" rIns="68580" bIns="0" anchor="t">
            <a:spAutoFit/>
          </a:bodyPr>
          <a:lstStyle/>
          <a:p>
            <a:pPr marL="128588" indent="-128588">
              <a:spcBef>
                <a:spcPts val="675"/>
              </a:spcBef>
              <a:spcAft>
                <a:spcPts val="675"/>
              </a:spcAft>
              <a:buFont typeface="Wingdings"/>
              <a:buChar char="Ø"/>
            </a:pPr>
            <a:r>
              <a:rPr lang="en-US" sz="800" i="1" dirty="0">
                <a:latin typeface="Times New Roman"/>
                <a:ea typeface="MS Mincho"/>
                <a:cs typeface="Times New Roman"/>
              </a:rPr>
              <a:t>This new composite image shows evidence for Abell 2029’s violent past in the nautilus-like shape in the Chandra data (blue). Optical light from stars and galaxies in the same field of view appears mainly white in an image from Pan-STARRS, a telescope in Hawaii. Researchers think the spiral shape in the hot gas formed when gas in the cluster sloshed to the side because of the gravitational effects of the cluster collision — similar to how wine moves in a wine glass.</a:t>
            </a:r>
          </a:p>
        </p:txBody>
      </p:sp>
    </p:spTree>
    <p:extLst>
      <p:ext uri="{BB962C8B-B14F-4D97-AF65-F5344CB8AC3E}">
        <p14:creationId xmlns:p14="http://schemas.microsoft.com/office/powerpoint/2010/main" val="6135301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20164</TotalTime>
  <Words>307</Words>
  <Application>Microsoft Macintosh PowerPoint</Application>
  <PresentationFormat>On-screen Show (16:9)</PresentationFormat>
  <Paragraphs>21</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Arial,Sans-Serif</vt:lpstr>
      <vt:lpstr>Calibri</vt:lpstr>
      <vt:lpstr>Times New Roman</vt:lpstr>
      <vt:lpstr>Wingdings</vt:lpstr>
      <vt:lpstr>Office Theme</vt:lpstr>
      <vt:lpstr>CHANDRA SCIENCE HIGHLIGHT: May 2026</vt:lpstr>
    </vt:vector>
  </TitlesOfParts>
  <Company>smithsonian astrophysical obs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Chandra Science Highlights</dc:title>
  <dc:creator>psullivan</dc:creator>
  <cp:lastModifiedBy>Edmonds, Peter</cp:lastModifiedBy>
  <cp:revision>1098</cp:revision>
  <cp:lastPrinted>2022-11-09T14:42:17Z</cp:lastPrinted>
  <dcterms:created xsi:type="dcterms:W3CDTF">2000-04-21T21:07:13Z</dcterms:created>
  <dcterms:modified xsi:type="dcterms:W3CDTF">2026-06-12T13:40:13Z</dcterms:modified>
</cp:coreProperties>
</file>